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52"/>
  </p:notesMasterIdLst>
  <p:sldIdLst>
    <p:sldId id="258" r:id="rId2"/>
    <p:sldId id="281" r:id="rId3"/>
    <p:sldId id="259" r:id="rId4"/>
    <p:sldId id="282" r:id="rId5"/>
    <p:sldId id="261" r:id="rId6"/>
    <p:sldId id="283" r:id="rId7"/>
    <p:sldId id="284" r:id="rId8"/>
    <p:sldId id="260" r:id="rId9"/>
    <p:sldId id="285" r:id="rId10"/>
    <p:sldId id="262" r:id="rId11"/>
    <p:sldId id="286" r:id="rId12"/>
    <p:sldId id="263" r:id="rId13"/>
    <p:sldId id="264" r:id="rId14"/>
    <p:sldId id="287" r:id="rId15"/>
    <p:sldId id="267" r:id="rId16"/>
    <p:sldId id="265" r:id="rId17"/>
    <p:sldId id="288" r:id="rId18"/>
    <p:sldId id="266" r:id="rId19"/>
    <p:sldId id="289" r:id="rId20"/>
    <p:sldId id="268" r:id="rId21"/>
    <p:sldId id="290" r:id="rId22"/>
    <p:sldId id="291" r:id="rId23"/>
    <p:sldId id="269" r:id="rId24"/>
    <p:sldId id="292" r:id="rId25"/>
    <p:sldId id="293" r:id="rId26"/>
    <p:sldId id="270" r:id="rId27"/>
    <p:sldId id="294" r:id="rId28"/>
    <p:sldId id="271" r:id="rId29"/>
    <p:sldId id="295" r:id="rId30"/>
    <p:sldId id="272" r:id="rId31"/>
    <p:sldId id="296" r:id="rId32"/>
    <p:sldId id="273" r:id="rId33"/>
    <p:sldId id="297" r:id="rId34"/>
    <p:sldId id="274" r:id="rId35"/>
    <p:sldId id="298" r:id="rId36"/>
    <p:sldId id="306" r:id="rId37"/>
    <p:sldId id="299" r:id="rId38"/>
    <p:sldId id="275" r:id="rId39"/>
    <p:sldId id="300" r:id="rId40"/>
    <p:sldId id="277" r:id="rId41"/>
    <p:sldId id="301" r:id="rId42"/>
    <p:sldId id="276" r:id="rId43"/>
    <p:sldId id="302" r:id="rId44"/>
    <p:sldId id="307" r:id="rId45"/>
    <p:sldId id="278" r:id="rId46"/>
    <p:sldId id="303" r:id="rId47"/>
    <p:sldId id="279" r:id="rId48"/>
    <p:sldId id="304" r:id="rId49"/>
    <p:sldId id="305" r:id="rId50"/>
    <p:sldId id="280"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B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7710D-BB07-FA42-9646-599B53CA0803}" v="45" dt="2025-07-19T16:16:45.7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4" autoAdjust="0"/>
    <p:restoredTop sz="86433"/>
  </p:normalViewPr>
  <p:slideViewPr>
    <p:cSldViewPr snapToGrid="0">
      <p:cViewPr varScale="1">
        <p:scale>
          <a:sx n="92" d="100"/>
          <a:sy n="92" d="100"/>
        </p:scale>
        <p:origin x="200" y="1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E2A5DC-39AC-FA4F-9829-87730D138470}" type="doc">
      <dgm:prSet loTypeId="urn:microsoft.com/office/officeart/2005/8/layout/process2" loCatId="" qsTypeId="urn:microsoft.com/office/officeart/2005/8/quickstyle/simple1" qsCatId="simple" csTypeId="urn:microsoft.com/office/officeart/2005/8/colors/colorful1" csCatId="colorful" phldr="1"/>
      <dgm:spPr/>
    </dgm:pt>
    <dgm:pt modelId="{56B0845D-DCE3-5E42-93B2-1C159E6335DF}">
      <dgm:prSet phldrT="[Text]"/>
      <dgm:spPr/>
      <dgm:t>
        <a:bodyPr/>
        <a:lstStyle/>
        <a:p>
          <a:r>
            <a:rPr lang="en-US" dirty="0"/>
            <a:t>Attendance</a:t>
          </a:r>
        </a:p>
      </dgm:t>
    </dgm:pt>
    <dgm:pt modelId="{0A5B2888-C41E-1049-83DE-B1486545163B}" type="parTrans" cxnId="{2F6EE009-8156-4D4D-923E-FA774B0F63F2}">
      <dgm:prSet/>
      <dgm:spPr/>
      <dgm:t>
        <a:bodyPr/>
        <a:lstStyle/>
        <a:p>
          <a:endParaRPr lang="en-US"/>
        </a:p>
      </dgm:t>
    </dgm:pt>
    <dgm:pt modelId="{C4E42EBA-4B45-A341-9058-C2C2CE1638AB}" type="sibTrans" cxnId="{2F6EE009-8156-4D4D-923E-FA774B0F63F2}">
      <dgm:prSet/>
      <dgm:spPr/>
      <dgm:t>
        <a:bodyPr/>
        <a:lstStyle/>
        <a:p>
          <a:endParaRPr lang="en-US"/>
        </a:p>
      </dgm:t>
    </dgm:pt>
    <dgm:pt modelId="{BB7B2648-46F0-B843-B2FE-57B75A01F711}">
      <dgm:prSet phldrT="[Text]"/>
      <dgm:spPr/>
      <dgm:t>
        <a:bodyPr/>
        <a:lstStyle/>
        <a:p>
          <a:r>
            <a:rPr lang="en-US" dirty="0"/>
            <a:t>Interactions</a:t>
          </a:r>
        </a:p>
      </dgm:t>
    </dgm:pt>
    <dgm:pt modelId="{86A8BE4C-B4A5-444C-88F6-D530573C4DE3}" type="parTrans" cxnId="{010CB0A0-C374-2440-9FDE-237014ED1737}">
      <dgm:prSet/>
      <dgm:spPr/>
      <dgm:t>
        <a:bodyPr/>
        <a:lstStyle/>
        <a:p>
          <a:endParaRPr lang="en-US"/>
        </a:p>
      </dgm:t>
    </dgm:pt>
    <dgm:pt modelId="{56D17B8D-9C1E-6745-A893-F1F73C27D227}" type="sibTrans" cxnId="{010CB0A0-C374-2440-9FDE-237014ED1737}">
      <dgm:prSet/>
      <dgm:spPr/>
      <dgm:t>
        <a:bodyPr/>
        <a:lstStyle/>
        <a:p>
          <a:endParaRPr lang="en-US"/>
        </a:p>
      </dgm:t>
    </dgm:pt>
    <dgm:pt modelId="{D3BDFC18-1B2F-F246-A63F-4A79EDF76039}">
      <dgm:prSet phldrT="[Text]"/>
      <dgm:spPr/>
      <dgm:t>
        <a:bodyPr/>
        <a:lstStyle/>
        <a:p>
          <a:r>
            <a:rPr lang="en-US" dirty="0"/>
            <a:t>Emotional State</a:t>
          </a:r>
        </a:p>
      </dgm:t>
    </dgm:pt>
    <dgm:pt modelId="{B69575D2-94A1-A44D-BC94-D19D1BBEB965}" type="parTrans" cxnId="{B4687E7F-C1F0-AA40-8CBE-289051F0383F}">
      <dgm:prSet/>
      <dgm:spPr/>
      <dgm:t>
        <a:bodyPr/>
        <a:lstStyle/>
        <a:p>
          <a:endParaRPr lang="en-US"/>
        </a:p>
      </dgm:t>
    </dgm:pt>
    <dgm:pt modelId="{39E6DC61-FAC7-EE48-B983-C80004C6A9DE}" type="sibTrans" cxnId="{B4687E7F-C1F0-AA40-8CBE-289051F0383F}">
      <dgm:prSet/>
      <dgm:spPr/>
      <dgm:t>
        <a:bodyPr/>
        <a:lstStyle/>
        <a:p>
          <a:endParaRPr lang="en-US"/>
        </a:p>
      </dgm:t>
    </dgm:pt>
    <dgm:pt modelId="{F2F8802B-B68E-2548-8708-C2E3EABDF274}">
      <dgm:prSet/>
      <dgm:spPr/>
      <dgm:t>
        <a:bodyPr/>
        <a:lstStyle/>
        <a:p>
          <a:r>
            <a:rPr lang="en-US" dirty="0"/>
            <a:t>Ties Evolve</a:t>
          </a:r>
        </a:p>
      </dgm:t>
    </dgm:pt>
    <dgm:pt modelId="{6E35F8DD-CE5D-EB4B-B8C3-71B601339664}" type="parTrans" cxnId="{E4E44021-74B1-7D4C-A987-04BFF0FAAF8A}">
      <dgm:prSet/>
      <dgm:spPr/>
      <dgm:t>
        <a:bodyPr/>
        <a:lstStyle/>
        <a:p>
          <a:endParaRPr lang="en-US"/>
        </a:p>
      </dgm:t>
    </dgm:pt>
    <dgm:pt modelId="{218031D9-9B3D-F34C-87F2-755C0A642269}" type="sibTrans" cxnId="{E4E44021-74B1-7D4C-A987-04BFF0FAAF8A}">
      <dgm:prSet/>
      <dgm:spPr/>
      <dgm:t>
        <a:bodyPr/>
        <a:lstStyle/>
        <a:p>
          <a:endParaRPr lang="en-US"/>
        </a:p>
      </dgm:t>
    </dgm:pt>
    <dgm:pt modelId="{056246D5-B3FE-464A-8A1A-24448699089C}" type="pres">
      <dgm:prSet presAssocID="{BAE2A5DC-39AC-FA4F-9829-87730D138470}" presName="linearFlow" presStyleCnt="0">
        <dgm:presLayoutVars>
          <dgm:resizeHandles val="exact"/>
        </dgm:presLayoutVars>
      </dgm:prSet>
      <dgm:spPr/>
    </dgm:pt>
    <dgm:pt modelId="{D9902D6A-24C7-014E-8950-F31EF846294B}" type="pres">
      <dgm:prSet presAssocID="{56B0845D-DCE3-5E42-93B2-1C159E6335DF}" presName="node" presStyleLbl="node1" presStyleIdx="0" presStyleCnt="4">
        <dgm:presLayoutVars>
          <dgm:bulletEnabled val="1"/>
        </dgm:presLayoutVars>
      </dgm:prSet>
      <dgm:spPr/>
    </dgm:pt>
    <dgm:pt modelId="{8DE96826-A8BF-0547-A29C-FE7F3306C06C}" type="pres">
      <dgm:prSet presAssocID="{C4E42EBA-4B45-A341-9058-C2C2CE1638AB}" presName="sibTrans" presStyleLbl="sibTrans2D1" presStyleIdx="0" presStyleCnt="3"/>
      <dgm:spPr/>
    </dgm:pt>
    <dgm:pt modelId="{F449FEA5-550F-4A47-A88E-1565D5784537}" type="pres">
      <dgm:prSet presAssocID="{C4E42EBA-4B45-A341-9058-C2C2CE1638AB}" presName="connectorText" presStyleLbl="sibTrans2D1" presStyleIdx="0" presStyleCnt="3"/>
      <dgm:spPr/>
    </dgm:pt>
    <dgm:pt modelId="{AEC29F0E-17F2-CF40-95DE-87F1C6121011}" type="pres">
      <dgm:prSet presAssocID="{BB7B2648-46F0-B843-B2FE-57B75A01F711}" presName="node" presStyleLbl="node1" presStyleIdx="1" presStyleCnt="4">
        <dgm:presLayoutVars>
          <dgm:bulletEnabled val="1"/>
        </dgm:presLayoutVars>
      </dgm:prSet>
      <dgm:spPr/>
    </dgm:pt>
    <dgm:pt modelId="{C0DAC8D8-3640-2743-A17E-3823B7647253}" type="pres">
      <dgm:prSet presAssocID="{56D17B8D-9C1E-6745-A893-F1F73C27D227}" presName="sibTrans" presStyleLbl="sibTrans2D1" presStyleIdx="1" presStyleCnt="3"/>
      <dgm:spPr/>
    </dgm:pt>
    <dgm:pt modelId="{DDEF324B-F66D-0741-948C-D161686AC719}" type="pres">
      <dgm:prSet presAssocID="{56D17B8D-9C1E-6745-A893-F1F73C27D227}" presName="connectorText" presStyleLbl="sibTrans2D1" presStyleIdx="1" presStyleCnt="3"/>
      <dgm:spPr/>
    </dgm:pt>
    <dgm:pt modelId="{FCF4F066-4EF7-AB4A-9CCA-91A00AA18398}" type="pres">
      <dgm:prSet presAssocID="{D3BDFC18-1B2F-F246-A63F-4A79EDF76039}" presName="node" presStyleLbl="node1" presStyleIdx="2" presStyleCnt="4">
        <dgm:presLayoutVars>
          <dgm:bulletEnabled val="1"/>
        </dgm:presLayoutVars>
      </dgm:prSet>
      <dgm:spPr/>
    </dgm:pt>
    <dgm:pt modelId="{2CAEA213-20E4-DE42-ADFC-1B0FBF6BB446}" type="pres">
      <dgm:prSet presAssocID="{39E6DC61-FAC7-EE48-B983-C80004C6A9DE}" presName="sibTrans" presStyleLbl="sibTrans2D1" presStyleIdx="2" presStyleCnt="3"/>
      <dgm:spPr/>
    </dgm:pt>
    <dgm:pt modelId="{19541E1D-F91B-8746-946D-19964608153D}" type="pres">
      <dgm:prSet presAssocID="{39E6DC61-FAC7-EE48-B983-C80004C6A9DE}" presName="connectorText" presStyleLbl="sibTrans2D1" presStyleIdx="2" presStyleCnt="3"/>
      <dgm:spPr/>
    </dgm:pt>
    <dgm:pt modelId="{53503765-87DA-4444-8AD9-8925DA662612}" type="pres">
      <dgm:prSet presAssocID="{F2F8802B-B68E-2548-8708-C2E3EABDF274}" presName="node" presStyleLbl="node1" presStyleIdx="3" presStyleCnt="4">
        <dgm:presLayoutVars>
          <dgm:bulletEnabled val="1"/>
        </dgm:presLayoutVars>
      </dgm:prSet>
      <dgm:spPr/>
    </dgm:pt>
  </dgm:ptLst>
  <dgm:cxnLst>
    <dgm:cxn modelId="{2F6EE009-8156-4D4D-923E-FA774B0F63F2}" srcId="{BAE2A5DC-39AC-FA4F-9829-87730D138470}" destId="{56B0845D-DCE3-5E42-93B2-1C159E6335DF}" srcOrd="0" destOrd="0" parTransId="{0A5B2888-C41E-1049-83DE-B1486545163B}" sibTransId="{C4E42EBA-4B45-A341-9058-C2C2CE1638AB}"/>
    <dgm:cxn modelId="{E336180A-92DD-1A42-AD90-DD1379AD07E6}" type="presOf" srcId="{56B0845D-DCE3-5E42-93B2-1C159E6335DF}" destId="{D9902D6A-24C7-014E-8950-F31EF846294B}" srcOrd="0" destOrd="0" presId="urn:microsoft.com/office/officeart/2005/8/layout/process2"/>
    <dgm:cxn modelId="{9F2AAD0F-962A-2748-84AE-62474F21AE20}" type="presOf" srcId="{39E6DC61-FAC7-EE48-B983-C80004C6A9DE}" destId="{19541E1D-F91B-8746-946D-19964608153D}" srcOrd="1" destOrd="0" presId="urn:microsoft.com/office/officeart/2005/8/layout/process2"/>
    <dgm:cxn modelId="{510F5E1C-33BE-104E-9A26-549A058C6A92}" type="presOf" srcId="{C4E42EBA-4B45-A341-9058-C2C2CE1638AB}" destId="{8DE96826-A8BF-0547-A29C-FE7F3306C06C}" srcOrd="0" destOrd="0" presId="urn:microsoft.com/office/officeart/2005/8/layout/process2"/>
    <dgm:cxn modelId="{6F493B1D-7752-8B43-9A73-7B35BA3FE983}" type="presOf" srcId="{C4E42EBA-4B45-A341-9058-C2C2CE1638AB}" destId="{F449FEA5-550F-4A47-A88E-1565D5784537}" srcOrd="1" destOrd="0" presId="urn:microsoft.com/office/officeart/2005/8/layout/process2"/>
    <dgm:cxn modelId="{E4E44021-74B1-7D4C-A987-04BFF0FAAF8A}" srcId="{BAE2A5DC-39AC-FA4F-9829-87730D138470}" destId="{F2F8802B-B68E-2548-8708-C2E3EABDF274}" srcOrd="3" destOrd="0" parTransId="{6E35F8DD-CE5D-EB4B-B8C3-71B601339664}" sibTransId="{218031D9-9B3D-F34C-87F2-755C0A642269}"/>
    <dgm:cxn modelId="{F2739C43-899C-984F-B8AE-59A07967BE9D}" type="presOf" srcId="{56D17B8D-9C1E-6745-A893-F1F73C27D227}" destId="{DDEF324B-F66D-0741-948C-D161686AC719}" srcOrd="1" destOrd="0" presId="urn:microsoft.com/office/officeart/2005/8/layout/process2"/>
    <dgm:cxn modelId="{6AF0804D-7F05-0440-BCB3-E204A5A275AD}" type="presOf" srcId="{BAE2A5DC-39AC-FA4F-9829-87730D138470}" destId="{056246D5-B3FE-464A-8A1A-24448699089C}" srcOrd="0" destOrd="0" presId="urn:microsoft.com/office/officeart/2005/8/layout/process2"/>
    <dgm:cxn modelId="{B4687E7F-C1F0-AA40-8CBE-289051F0383F}" srcId="{BAE2A5DC-39AC-FA4F-9829-87730D138470}" destId="{D3BDFC18-1B2F-F246-A63F-4A79EDF76039}" srcOrd="2" destOrd="0" parTransId="{B69575D2-94A1-A44D-BC94-D19D1BBEB965}" sibTransId="{39E6DC61-FAC7-EE48-B983-C80004C6A9DE}"/>
    <dgm:cxn modelId="{6D554380-A7AF-A345-81DA-EDD5ADB9568B}" type="presOf" srcId="{56D17B8D-9C1E-6745-A893-F1F73C27D227}" destId="{C0DAC8D8-3640-2743-A17E-3823B7647253}" srcOrd="0" destOrd="0" presId="urn:microsoft.com/office/officeart/2005/8/layout/process2"/>
    <dgm:cxn modelId="{AE5BA79C-3486-8A4E-816A-DB5FDE775360}" type="presOf" srcId="{BB7B2648-46F0-B843-B2FE-57B75A01F711}" destId="{AEC29F0E-17F2-CF40-95DE-87F1C6121011}" srcOrd="0" destOrd="0" presId="urn:microsoft.com/office/officeart/2005/8/layout/process2"/>
    <dgm:cxn modelId="{010CB0A0-C374-2440-9FDE-237014ED1737}" srcId="{BAE2A5DC-39AC-FA4F-9829-87730D138470}" destId="{BB7B2648-46F0-B843-B2FE-57B75A01F711}" srcOrd="1" destOrd="0" parTransId="{86A8BE4C-B4A5-444C-88F6-D530573C4DE3}" sibTransId="{56D17B8D-9C1E-6745-A893-F1F73C27D227}"/>
    <dgm:cxn modelId="{6026A8A6-57F9-1745-9DC5-6E0C2AFA834B}" type="presOf" srcId="{D3BDFC18-1B2F-F246-A63F-4A79EDF76039}" destId="{FCF4F066-4EF7-AB4A-9CCA-91A00AA18398}" srcOrd="0" destOrd="0" presId="urn:microsoft.com/office/officeart/2005/8/layout/process2"/>
    <dgm:cxn modelId="{205C04D4-7852-9A40-8FD1-2BAD4EFA7CB6}" type="presOf" srcId="{F2F8802B-B68E-2548-8708-C2E3EABDF274}" destId="{53503765-87DA-4444-8AD9-8925DA662612}" srcOrd="0" destOrd="0" presId="urn:microsoft.com/office/officeart/2005/8/layout/process2"/>
    <dgm:cxn modelId="{01E1D1F1-54B1-8D42-93C6-8AD3F58F9346}" type="presOf" srcId="{39E6DC61-FAC7-EE48-B983-C80004C6A9DE}" destId="{2CAEA213-20E4-DE42-ADFC-1B0FBF6BB446}" srcOrd="0" destOrd="0" presId="urn:microsoft.com/office/officeart/2005/8/layout/process2"/>
    <dgm:cxn modelId="{13528027-5A47-FE4A-9E73-FB89CAB29657}" type="presParOf" srcId="{056246D5-B3FE-464A-8A1A-24448699089C}" destId="{D9902D6A-24C7-014E-8950-F31EF846294B}" srcOrd="0" destOrd="0" presId="urn:microsoft.com/office/officeart/2005/8/layout/process2"/>
    <dgm:cxn modelId="{EC85B7F1-32CE-104D-AFC6-BC1CD9E747F6}" type="presParOf" srcId="{056246D5-B3FE-464A-8A1A-24448699089C}" destId="{8DE96826-A8BF-0547-A29C-FE7F3306C06C}" srcOrd="1" destOrd="0" presId="urn:microsoft.com/office/officeart/2005/8/layout/process2"/>
    <dgm:cxn modelId="{B2685D1E-4878-7D44-A60B-E5BDA9C9460D}" type="presParOf" srcId="{8DE96826-A8BF-0547-A29C-FE7F3306C06C}" destId="{F449FEA5-550F-4A47-A88E-1565D5784537}" srcOrd="0" destOrd="0" presId="urn:microsoft.com/office/officeart/2005/8/layout/process2"/>
    <dgm:cxn modelId="{E045ED18-7FE5-4C4F-82E8-D204B36E631D}" type="presParOf" srcId="{056246D5-B3FE-464A-8A1A-24448699089C}" destId="{AEC29F0E-17F2-CF40-95DE-87F1C6121011}" srcOrd="2" destOrd="0" presId="urn:microsoft.com/office/officeart/2005/8/layout/process2"/>
    <dgm:cxn modelId="{182162DA-0C8B-384F-8560-351C2A987AEC}" type="presParOf" srcId="{056246D5-B3FE-464A-8A1A-24448699089C}" destId="{C0DAC8D8-3640-2743-A17E-3823B7647253}" srcOrd="3" destOrd="0" presId="urn:microsoft.com/office/officeart/2005/8/layout/process2"/>
    <dgm:cxn modelId="{29B020E5-E038-6742-8B74-90958AD74AA8}" type="presParOf" srcId="{C0DAC8D8-3640-2743-A17E-3823B7647253}" destId="{DDEF324B-F66D-0741-948C-D161686AC719}" srcOrd="0" destOrd="0" presId="urn:microsoft.com/office/officeart/2005/8/layout/process2"/>
    <dgm:cxn modelId="{D72C6357-8943-CB4B-9C2C-C1E7F547BDB6}" type="presParOf" srcId="{056246D5-B3FE-464A-8A1A-24448699089C}" destId="{FCF4F066-4EF7-AB4A-9CCA-91A00AA18398}" srcOrd="4" destOrd="0" presId="urn:microsoft.com/office/officeart/2005/8/layout/process2"/>
    <dgm:cxn modelId="{A1C36D35-500C-0245-BDBE-8C2503AB4544}" type="presParOf" srcId="{056246D5-B3FE-464A-8A1A-24448699089C}" destId="{2CAEA213-20E4-DE42-ADFC-1B0FBF6BB446}" srcOrd="5" destOrd="0" presId="urn:microsoft.com/office/officeart/2005/8/layout/process2"/>
    <dgm:cxn modelId="{08E8882B-C18A-9643-BD86-C80510B2DD18}" type="presParOf" srcId="{2CAEA213-20E4-DE42-ADFC-1B0FBF6BB446}" destId="{19541E1D-F91B-8746-946D-19964608153D}" srcOrd="0" destOrd="0" presId="urn:microsoft.com/office/officeart/2005/8/layout/process2"/>
    <dgm:cxn modelId="{4A1923A9-A637-F845-A3BE-F5A3E124D372}" type="presParOf" srcId="{056246D5-B3FE-464A-8A1A-24448699089C}" destId="{53503765-87DA-4444-8AD9-8925DA662612}"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02D6A-24C7-014E-8950-F31EF846294B}">
      <dsp:nvSpPr>
        <dsp:cNvPr id="0" name=""/>
        <dsp:cNvSpPr/>
      </dsp:nvSpPr>
      <dsp:spPr>
        <a:xfrm>
          <a:off x="1380721" y="2550"/>
          <a:ext cx="1707729" cy="948738"/>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Attendance</a:t>
          </a:r>
        </a:p>
      </dsp:txBody>
      <dsp:txXfrm>
        <a:off x="1408509" y="30338"/>
        <a:ext cx="1652153" cy="893162"/>
      </dsp:txXfrm>
    </dsp:sp>
    <dsp:sp modelId="{8DE96826-A8BF-0547-A29C-FE7F3306C06C}">
      <dsp:nvSpPr>
        <dsp:cNvPr id="0" name=""/>
        <dsp:cNvSpPr/>
      </dsp:nvSpPr>
      <dsp:spPr>
        <a:xfrm rot="5400000">
          <a:off x="2056697" y="975007"/>
          <a:ext cx="355777" cy="42693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2106506" y="1010585"/>
        <a:ext cx="256160" cy="249044"/>
      </dsp:txXfrm>
    </dsp:sp>
    <dsp:sp modelId="{AEC29F0E-17F2-CF40-95DE-87F1C6121011}">
      <dsp:nvSpPr>
        <dsp:cNvPr id="0" name=""/>
        <dsp:cNvSpPr/>
      </dsp:nvSpPr>
      <dsp:spPr>
        <a:xfrm>
          <a:off x="1380721" y="1425658"/>
          <a:ext cx="1707729" cy="948738"/>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Interactions</a:t>
          </a:r>
        </a:p>
      </dsp:txBody>
      <dsp:txXfrm>
        <a:off x="1408509" y="1453446"/>
        <a:ext cx="1652153" cy="893162"/>
      </dsp:txXfrm>
    </dsp:sp>
    <dsp:sp modelId="{C0DAC8D8-3640-2743-A17E-3823B7647253}">
      <dsp:nvSpPr>
        <dsp:cNvPr id="0" name=""/>
        <dsp:cNvSpPr/>
      </dsp:nvSpPr>
      <dsp:spPr>
        <a:xfrm rot="5400000">
          <a:off x="2056697" y="2398115"/>
          <a:ext cx="355777" cy="42693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2106506" y="2433693"/>
        <a:ext cx="256160" cy="249044"/>
      </dsp:txXfrm>
    </dsp:sp>
    <dsp:sp modelId="{FCF4F066-4EF7-AB4A-9CCA-91A00AA18398}">
      <dsp:nvSpPr>
        <dsp:cNvPr id="0" name=""/>
        <dsp:cNvSpPr/>
      </dsp:nvSpPr>
      <dsp:spPr>
        <a:xfrm>
          <a:off x="1380721" y="2848766"/>
          <a:ext cx="1707729" cy="948738"/>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Emotional State</a:t>
          </a:r>
        </a:p>
      </dsp:txBody>
      <dsp:txXfrm>
        <a:off x="1408509" y="2876554"/>
        <a:ext cx="1652153" cy="893162"/>
      </dsp:txXfrm>
    </dsp:sp>
    <dsp:sp modelId="{2CAEA213-20E4-DE42-ADFC-1B0FBF6BB446}">
      <dsp:nvSpPr>
        <dsp:cNvPr id="0" name=""/>
        <dsp:cNvSpPr/>
      </dsp:nvSpPr>
      <dsp:spPr>
        <a:xfrm rot="5400000">
          <a:off x="2056697" y="3821223"/>
          <a:ext cx="355777" cy="42693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2106506" y="3856801"/>
        <a:ext cx="256160" cy="249044"/>
      </dsp:txXfrm>
    </dsp:sp>
    <dsp:sp modelId="{53503765-87DA-4444-8AD9-8925DA662612}">
      <dsp:nvSpPr>
        <dsp:cNvPr id="0" name=""/>
        <dsp:cNvSpPr/>
      </dsp:nvSpPr>
      <dsp:spPr>
        <a:xfrm>
          <a:off x="1380721" y="4271874"/>
          <a:ext cx="1707729" cy="948738"/>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Ties Evolve</a:t>
          </a:r>
        </a:p>
      </dsp:txBody>
      <dsp:txXfrm>
        <a:off x="1408509" y="4299662"/>
        <a:ext cx="1652153" cy="89316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264DB-1EBC-2F4E-B448-D280488A3E0B}" type="datetimeFigureOut">
              <a:rPr lang="en-US" smtClean="0"/>
              <a:t>7/18/25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4B703-3C60-C843-AD61-D430A433D205}" type="slidenum">
              <a:rPr lang="en-US" smtClean="0"/>
              <a:t>‹#›</a:t>
            </a:fld>
            <a:endParaRPr lang="en-US"/>
          </a:p>
        </p:txBody>
      </p:sp>
    </p:spTree>
    <p:extLst>
      <p:ext uri="{BB962C8B-B14F-4D97-AF65-F5344CB8AC3E}">
        <p14:creationId xmlns:p14="http://schemas.microsoft.com/office/powerpoint/2010/main" val="4847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1</a:t>
            </a:fld>
            <a:endParaRPr lang="en-US"/>
          </a:p>
        </p:txBody>
      </p:sp>
    </p:spTree>
    <p:extLst>
      <p:ext uri="{BB962C8B-B14F-4D97-AF65-F5344CB8AC3E}">
        <p14:creationId xmlns:p14="http://schemas.microsoft.com/office/powerpoint/2010/main" val="2877885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8</a:t>
            </a:fld>
            <a:endParaRPr lang="en-US"/>
          </a:p>
        </p:txBody>
      </p:sp>
    </p:spTree>
    <p:extLst>
      <p:ext uri="{BB962C8B-B14F-4D97-AF65-F5344CB8AC3E}">
        <p14:creationId xmlns:p14="http://schemas.microsoft.com/office/powerpoint/2010/main" val="187265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13</a:t>
            </a:fld>
            <a:endParaRPr lang="en-US"/>
          </a:p>
        </p:txBody>
      </p:sp>
    </p:spTree>
    <p:extLst>
      <p:ext uri="{BB962C8B-B14F-4D97-AF65-F5344CB8AC3E}">
        <p14:creationId xmlns:p14="http://schemas.microsoft.com/office/powerpoint/2010/main" val="362837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C626E-5AD9-5998-4C5F-A4E84E8AD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1CB95-6A0D-180D-DB48-F3AD609E9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4F879-4422-4DA8-3322-1426B2B6D7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343E37-2BFE-CDEC-6E23-4DC7710CB8D4}"/>
              </a:ext>
            </a:extLst>
          </p:cNvPr>
          <p:cNvSpPr>
            <a:spLocks noGrp="1"/>
          </p:cNvSpPr>
          <p:nvPr>
            <p:ph type="sldNum" sz="quarter" idx="5"/>
          </p:nvPr>
        </p:nvSpPr>
        <p:spPr/>
        <p:txBody>
          <a:bodyPr/>
          <a:lstStyle/>
          <a:p>
            <a:fld id="{5164B703-3C60-C843-AD61-D430A433D205}" type="slidenum">
              <a:rPr lang="en-US" smtClean="0"/>
              <a:t>15</a:t>
            </a:fld>
            <a:endParaRPr lang="en-US"/>
          </a:p>
        </p:txBody>
      </p:sp>
    </p:spTree>
    <p:extLst>
      <p:ext uri="{BB962C8B-B14F-4D97-AF65-F5344CB8AC3E}">
        <p14:creationId xmlns:p14="http://schemas.microsoft.com/office/powerpoint/2010/main" val="77942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23</a:t>
            </a:fld>
            <a:endParaRPr lang="en-US"/>
          </a:p>
        </p:txBody>
      </p:sp>
    </p:spTree>
    <p:extLst>
      <p:ext uri="{BB962C8B-B14F-4D97-AF65-F5344CB8AC3E}">
        <p14:creationId xmlns:p14="http://schemas.microsoft.com/office/powerpoint/2010/main" val="1742101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32</a:t>
            </a:fld>
            <a:endParaRPr lang="en-US"/>
          </a:p>
        </p:txBody>
      </p:sp>
    </p:spTree>
    <p:extLst>
      <p:ext uri="{BB962C8B-B14F-4D97-AF65-F5344CB8AC3E}">
        <p14:creationId xmlns:p14="http://schemas.microsoft.com/office/powerpoint/2010/main" val="2537711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a:t>
            </a:r>
          </a:p>
        </p:txBody>
      </p:sp>
      <p:sp>
        <p:nvSpPr>
          <p:cNvPr id="4" name="Slide Number Placeholder 3"/>
          <p:cNvSpPr>
            <a:spLocks noGrp="1"/>
          </p:cNvSpPr>
          <p:nvPr>
            <p:ph type="sldNum" sz="quarter" idx="5"/>
          </p:nvPr>
        </p:nvSpPr>
        <p:spPr/>
        <p:txBody>
          <a:bodyPr/>
          <a:lstStyle/>
          <a:p>
            <a:fld id="{5164B703-3C60-C843-AD61-D430A433D205}" type="slidenum">
              <a:rPr lang="en-US" smtClean="0"/>
              <a:t>38</a:t>
            </a:fld>
            <a:endParaRPr lang="en-US"/>
          </a:p>
        </p:txBody>
      </p:sp>
    </p:spTree>
    <p:extLst>
      <p:ext uri="{BB962C8B-B14F-4D97-AF65-F5344CB8AC3E}">
        <p14:creationId xmlns:p14="http://schemas.microsoft.com/office/powerpoint/2010/main" val="282690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42</a:t>
            </a:fld>
            <a:endParaRPr lang="en-US"/>
          </a:p>
        </p:txBody>
      </p:sp>
    </p:spTree>
    <p:extLst>
      <p:ext uri="{BB962C8B-B14F-4D97-AF65-F5344CB8AC3E}">
        <p14:creationId xmlns:p14="http://schemas.microsoft.com/office/powerpoint/2010/main" val="360352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64B703-3C60-C843-AD61-D430A433D205}" type="slidenum">
              <a:rPr lang="en-US" smtClean="0"/>
              <a:t>50</a:t>
            </a:fld>
            <a:endParaRPr lang="en-US"/>
          </a:p>
        </p:txBody>
      </p:sp>
    </p:spTree>
    <p:extLst>
      <p:ext uri="{BB962C8B-B14F-4D97-AF65-F5344CB8AC3E}">
        <p14:creationId xmlns:p14="http://schemas.microsoft.com/office/powerpoint/2010/main" val="2311920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96E48BA-FEFC-4B26-98C3-4DE697576CD5}" type="datetimeFigureOut">
              <a:rPr lang="en-US" smtClean="0"/>
              <a:t>7/17/25</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18393083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E48BA-FEFC-4B26-98C3-4DE697576CD5}" type="datetimeFigureOut">
              <a:rPr lang="en-US" smtClean="0"/>
              <a:t>7/18/25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2944682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2866924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2859863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1303052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1999137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348141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6E48BA-FEFC-4B26-98C3-4DE697576CD5}" type="datetimeFigureOut">
              <a:rPr lang="en-US" smtClean="0"/>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768934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6E48BA-FEFC-4B26-98C3-4DE697576CD5}" type="datetimeFigureOut">
              <a:rPr lang="en-US" smtClean="0"/>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658314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6E48BA-FEFC-4B26-98C3-4DE697576CD5}" type="datetimeFigureOut">
              <a:rPr lang="en-US" smtClean="0"/>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3599073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6E48BA-FEFC-4B26-98C3-4DE697576CD5}" type="datetimeFigureOut">
              <a:rPr lang="en-US" smtClean="0"/>
              <a:t>7/17/25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266966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6E48BA-FEFC-4B26-98C3-4DE697576CD5}" type="datetimeFigureOut">
              <a:rPr lang="en-US" smtClean="0"/>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757396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6E48BA-FEFC-4B26-98C3-4DE697576CD5}" type="datetimeFigureOut">
              <a:rPr lang="en-US" smtClean="0"/>
              <a:t>7/18/25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398982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6E48BA-FEFC-4B26-98C3-4DE697576CD5}" type="datetimeFigureOut">
              <a:rPr lang="en-US" smtClean="0"/>
              <a:t>7/17/25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3914771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96E48BA-FEFC-4B26-98C3-4DE697576CD5}" type="datetimeFigureOut">
              <a:rPr lang="en-US" smtClean="0"/>
              <a:t>7/17/25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1823156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E48BA-FEFC-4B26-98C3-4DE697576CD5}" type="datetimeFigureOut">
              <a:rPr lang="en-US" smtClean="0"/>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66524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6E48BA-FEFC-4B26-98C3-4DE697576CD5}" type="datetimeFigureOut">
              <a:rPr lang="en-US" smtClean="0"/>
              <a:t>7/17/25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E09A50-C6C5-4200-9004-1658B8A70BDF}" type="slidenum">
              <a:rPr lang="en-US" smtClean="0"/>
              <a:t>‹#›</a:t>
            </a:fld>
            <a:endParaRPr lang="en-US"/>
          </a:p>
        </p:txBody>
      </p:sp>
    </p:spTree>
    <p:extLst>
      <p:ext uri="{BB962C8B-B14F-4D97-AF65-F5344CB8AC3E}">
        <p14:creationId xmlns:p14="http://schemas.microsoft.com/office/powerpoint/2010/main" val="383029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6E48BA-FEFC-4B26-98C3-4DE697576CD5}" type="datetimeFigureOut">
              <a:rPr lang="en-US" smtClean="0"/>
              <a:t>7/18/25</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0E09A50-C6C5-4200-9004-1658B8A70BDF}" type="slidenum">
              <a:rPr lang="en-US" smtClean="0"/>
              <a:t>‹#›</a:t>
            </a:fld>
            <a:endParaRPr lang="en-US"/>
          </a:p>
        </p:txBody>
      </p:sp>
      <p:grpSp>
        <p:nvGrpSpPr>
          <p:cNvPr id="7" name="Group 6">
            <a:extLst>
              <a:ext uri="{FF2B5EF4-FFF2-40B4-BE49-F238E27FC236}">
                <a16:creationId xmlns:a16="http://schemas.microsoft.com/office/drawing/2014/main" id="{C969F93F-020D-187D-5CD9-8A816BC1507C}"/>
              </a:ext>
            </a:extLst>
          </p:cNvPr>
          <p:cNvGrpSpPr/>
          <p:nvPr userDrawn="1"/>
        </p:nvGrpSpPr>
        <p:grpSpPr>
          <a:xfrm>
            <a:off x="0" y="14095"/>
            <a:ext cx="12192000" cy="1013811"/>
            <a:chOff x="0" y="0"/>
            <a:chExt cx="12192000" cy="1013811"/>
          </a:xfrm>
        </p:grpSpPr>
        <p:sp>
          <p:nvSpPr>
            <p:cNvPr id="8" name="Rectangle 7">
              <a:extLst>
                <a:ext uri="{FF2B5EF4-FFF2-40B4-BE49-F238E27FC236}">
                  <a16:creationId xmlns:a16="http://schemas.microsoft.com/office/drawing/2014/main" id="{8FFB8E52-DF26-10D5-E5DE-475FCE009F6A}"/>
                </a:ext>
              </a:extLst>
            </p:cNvPr>
            <p:cNvSpPr/>
            <p:nvPr/>
          </p:nvSpPr>
          <p:spPr>
            <a:xfrm>
              <a:off x="0" y="0"/>
              <a:ext cx="12192000" cy="1013811"/>
            </a:xfrm>
            <a:prstGeom prst="rect">
              <a:avLst/>
            </a:prstGeom>
            <a:solidFill>
              <a:srgbClr val="1F2B5F"/>
            </a:solidFill>
            <a:ln>
              <a:solidFill>
                <a:srgbClr val="223E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D5EE3DF5-1729-45AE-CCB5-255C907C1C8C}"/>
                </a:ext>
              </a:extLst>
            </p:cNvPr>
            <p:cNvSpPr txBox="1">
              <a:spLocks/>
            </p:cNvSpPr>
            <p:nvPr/>
          </p:nvSpPr>
          <p:spPr>
            <a:xfrm>
              <a:off x="2107472" y="211896"/>
              <a:ext cx="962899" cy="74523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solidFill>
                    <a:schemeClr val="tx1"/>
                  </a:solidFill>
                </a:rPr>
                <a:t>ASA</a:t>
              </a:r>
              <a:br>
                <a:rPr lang="en-US" sz="3200" dirty="0">
                  <a:solidFill>
                    <a:schemeClr val="tx1"/>
                  </a:solidFill>
                </a:rPr>
              </a:br>
              <a:r>
                <a:rPr lang="en-US" sz="3200" dirty="0">
                  <a:solidFill>
                    <a:schemeClr val="tx1"/>
                  </a:solidFill>
                </a:rPr>
                <a:t>2025</a:t>
              </a:r>
            </a:p>
          </p:txBody>
        </p:sp>
        <p:pic>
          <p:nvPicPr>
            <p:cNvPr id="10" name="Picture 9" descr="A blue and white sign with white text&#10;&#10;Description automatically generated">
              <a:extLst>
                <a:ext uri="{FF2B5EF4-FFF2-40B4-BE49-F238E27FC236}">
                  <a16:creationId xmlns:a16="http://schemas.microsoft.com/office/drawing/2014/main" id="{BE6E4B91-56E9-E6B6-A8E9-E19142FDB2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882" y="101033"/>
              <a:ext cx="1947590" cy="811743"/>
            </a:xfrm>
            <a:prstGeom prst="rect">
              <a:avLst/>
            </a:prstGeom>
          </p:spPr>
        </p:pic>
      </p:grpSp>
    </p:spTree>
    <p:extLst>
      <p:ext uri="{BB962C8B-B14F-4D97-AF65-F5344CB8AC3E}">
        <p14:creationId xmlns:p14="http://schemas.microsoft.com/office/powerpoint/2010/main" val="361778025"/>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plainbibleteaching.com/2023/11/24/book-review-the-great-dechurchin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lainbibleteaching.com/2023/11/24/book-review-the-great-dechurching/"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5125-B7C3-4FC0-09CF-0CA3D35CDF74}"/>
              </a:ext>
            </a:extLst>
          </p:cNvPr>
          <p:cNvSpPr>
            <a:spLocks noGrp="1"/>
          </p:cNvSpPr>
          <p:nvPr>
            <p:ph type="title"/>
          </p:nvPr>
        </p:nvSpPr>
        <p:spPr>
          <a:xfrm>
            <a:off x="4946074" y="2029834"/>
            <a:ext cx="6653064" cy="2081667"/>
          </a:xfrm>
        </p:spPr>
        <p:txBody>
          <a:bodyPr vert="horz" lIns="91440" tIns="45720" rIns="91440" bIns="45720" rtlCol="0" anchor="ctr">
            <a:noAutofit/>
          </a:bodyPr>
          <a:lstStyle/>
          <a:p>
            <a:r>
              <a:rPr lang="en-US" b="1" kern="1200" dirty="0">
                <a:latin typeface="+mn-lt"/>
                <a:ea typeface="+mj-ea"/>
                <a:cs typeface="+mj-cs"/>
              </a:rPr>
              <a:t>Behavioral Insights into Political Polarization in Christian Communities through Computational Modeling</a:t>
            </a:r>
          </a:p>
        </p:txBody>
      </p:sp>
      <p:pic>
        <p:nvPicPr>
          <p:cNvPr id="9" name="Content Placeholder 8" descr="A stained glass window with a cross and a church&#10;&#10;AI-generated content may be incorrect.">
            <a:extLst>
              <a:ext uri="{FF2B5EF4-FFF2-40B4-BE49-F238E27FC236}">
                <a16:creationId xmlns:a16="http://schemas.microsoft.com/office/drawing/2014/main" id="{32580AB2-CC89-5DD5-74A4-87FAFC0DD89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61049" y="1152893"/>
            <a:ext cx="3717985" cy="5576978"/>
          </a:xfrm>
          <a:noFill/>
        </p:spPr>
      </p:pic>
      <p:sp>
        <p:nvSpPr>
          <p:cNvPr id="10" name="TextBox 9">
            <a:extLst>
              <a:ext uri="{FF2B5EF4-FFF2-40B4-BE49-F238E27FC236}">
                <a16:creationId xmlns:a16="http://schemas.microsoft.com/office/drawing/2014/main" id="{D06F7A02-8817-623D-53E3-5BB9A98633A0}"/>
              </a:ext>
            </a:extLst>
          </p:cNvPr>
          <p:cNvSpPr txBox="1"/>
          <p:nvPr/>
        </p:nvSpPr>
        <p:spPr>
          <a:xfrm>
            <a:off x="5035215" y="4566876"/>
            <a:ext cx="6095736" cy="1059305"/>
          </a:xfrm>
          <a:prstGeom prst="rect">
            <a:avLst/>
          </a:prstGeom>
        </p:spPr>
        <p:txBody>
          <a:bodyPr vert="horz" lIns="91440" tIns="45720" rIns="91440" bIns="45720" rtlCol="0">
            <a:normAutofit/>
          </a:bodyPr>
          <a:lstStyle/>
          <a:p>
            <a:pPr>
              <a:lnSpc>
                <a:spcPct val="90000"/>
              </a:lnSpc>
              <a:spcBef>
                <a:spcPts val="1000"/>
              </a:spcBef>
            </a:pPr>
            <a:r>
              <a:rPr lang="en-US" sz="2400" dirty="0"/>
              <a:t>Eric Araújo</a:t>
            </a:r>
          </a:p>
          <a:p>
            <a:pPr>
              <a:lnSpc>
                <a:spcPct val="90000"/>
              </a:lnSpc>
              <a:spcBef>
                <a:spcPts val="1000"/>
              </a:spcBef>
            </a:pPr>
            <a:r>
              <a:rPr lang="en-US" sz="2400" i="1" dirty="0"/>
              <a:t>Computer Science – Calvin University</a:t>
            </a:r>
          </a:p>
        </p:txBody>
      </p:sp>
    </p:spTree>
    <p:extLst>
      <p:ext uri="{BB962C8B-B14F-4D97-AF65-F5344CB8AC3E}">
        <p14:creationId xmlns:p14="http://schemas.microsoft.com/office/powerpoint/2010/main" val="1433738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ook cover with a small building&#10;&#10;AI-generated content may be incorrect.">
            <a:extLst>
              <a:ext uri="{FF2B5EF4-FFF2-40B4-BE49-F238E27FC236}">
                <a16:creationId xmlns:a16="http://schemas.microsoft.com/office/drawing/2014/main" id="{842A0B5D-99EB-FCE7-21DF-1253A8B7BAB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04748" y="1476519"/>
            <a:ext cx="2982503" cy="4599524"/>
          </a:xfrm>
        </p:spPr>
      </p:pic>
    </p:spTree>
    <p:extLst>
      <p:ext uri="{BB962C8B-B14F-4D97-AF65-F5344CB8AC3E}">
        <p14:creationId xmlns:p14="http://schemas.microsoft.com/office/powerpoint/2010/main" val="7635514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C9EF40-7F1E-6BDF-8764-8571ECFF138A}"/>
              </a:ext>
            </a:extLst>
          </p:cNvPr>
          <p:cNvSpPr>
            <a:spLocks noGrp="1"/>
          </p:cNvSpPr>
          <p:nvPr>
            <p:ph idx="1"/>
          </p:nvPr>
        </p:nvSpPr>
        <p:spPr>
          <a:xfrm>
            <a:off x="280845" y="1269231"/>
            <a:ext cx="11634064" cy="5394806"/>
          </a:xfrm>
        </p:spPr>
        <p:txBody>
          <a:bodyPr>
            <a:normAutofit/>
          </a:bodyPr>
          <a:lstStyle/>
          <a:p>
            <a:pPr marL="0" indent="0">
              <a:buNone/>
            </a:pPr>
            <a:r>
              <a:rPr lang="en-US" sz="5400" dirty="0"/>
              <a:t>Jim Davis and Michael Graham, in their book "The Great De-Churching," argue that the decline in church attendance is more than just numbers—it’s a reflection of deeper shifts in values and community engagement. </a:t>
            </a:r>
          </a:p>
        </p:txBody>
      </p:sp>
    </p:spTree>
    <p:extLst>
      <p:ext uri="{BB962C8B-B14F-4D97-AF65-F5344CB8AC3E}">
        <p14:creationId xmlns:p14="http://schemas.microsoft.com/office/powerpoint/2010/main" val="257875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F4821-0B49-E43C-AA80-C1A0CDF48256}"/>
            </a:ext>
          </a:extLst>
        </p:cNvPr>
        <p:cNvGrpSpPr/>
        <p:nvPr/>
      </p:nvGrpSpPr>
      <p:grpSpPr>
        <a:xfrm>
          <a:off x="0" y="0"/>
          <a:ext cx="0" cy="0"/>
          <a:chOff x="0" y="0"/>
          <a:chExt cx="0" cy="0"/>
        </a:xfrm>
      </p:grpSpPr>
      <p:pic>
        <p:nvPicPr>
          <p:cNvPr id="5" name="Content Placeholder 4" descr="A book cover with a small building&#10;&#10;AI-generated content may be incorrect.">
            <a:extLst>
              <a:ext uri="{FF2B5EF4-FFF2-40B4-BE49-F238E27FC236}">
                <a16:creationId xmlns:a16="http://schemas.microsoft.com/office/drawing/2014/main" id="{373BCFC9-8B94-E01E-CED2-DC8AB361184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32049" y="1476519"/>
            <a:ext cx="2982503" cy="4599524"/>
          </a:xfrm>
        </p:spPr>
      </p:pic>
      <p:sp>
        <p:nvSpPr>
          <p:cNvPr id="2" name="TextBox 1">
            <a:extLst>
              <a:ext uri="{FF2B5EF4-FFF2-40B4-BE49-F238E27FC236}">
                <a16:creationId xmlns:a16="http://schemas.microsoft.com/office/drawing/2014/main" id="{28EE289C-12C6-49A7-B567-15DC101B0661}"/>
              </a:ext>
            </a:extLst>
          </p:cNvPr>
          <p:cNvSpPr txBox="1"/>
          <p:nvPr/>
        </p:nvSpPr>
        <p:spPr>
          <a:xfrm>
            <a:off x="4849091" y="1690255"/>
            <a:ext cx="6570428" cy="3970318"/>
          </a:xfrm>
          <a:prstGeom prst="rect">
            <a:avLst/>
          </a:prstGeom>
          <a:noFill/>
        </p:spPr>
        <p:txBody>
          <a:bodyPr wrap="square" rtlCol="0">
            <a:spAutoFit/>
          </a:bodyPr>
          <a:lstStyle/>
          <a:p>
            <a:r>
              <a:rPr lang="en-US" sz="3600" dirty="0"/>
              <a:t>“The early church that used to cheerfully bring the poor and destitute into their lives now often serves them at a distance through benevolence programs without fully embracing them into their church family.” p. 27</a:t>
            </a:r>
          </a:p>
        </p:txBody>
      </p:sp>
    </p:spTree>
    <p:extLst>
      <p:ext uri="{BB962C8B-B14F-4D97-AF65-F5344CB8AC3E}">
        <p14:creationId xmlns:p14="http://schemas.microsoft.com/office/powerpoint/2010/main" val="36170727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paper with black text&#10;&#10;AI-generated content may be incorrect.">
            <a:extLst>
              <a:ext uri="{FF2B5EF4-FFF2-40B4-BE49-F238E27FC236}">
                <a16:creationId xmlns:a16="http://schemas.microsoft.com/office/drawing/2014/main" id="{95A0B37E-D542-1E93-572C-6ACB17A8FFC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4364"/>
          <a:stretch>
            <a:fillRect/>
          </a:stretch>
        </p:blipFill>
        <p:spPr>
          <a:xfrm>
            <a:off x="3252638" y="1919865"/>
            <a:ext cx="5686724" cy="3649662"/>
          </a:xfrm>
        </p:spPr>
      </p:pic>
    </p:spTree>
    <p:extLst>
      <p:ext uri="{BB962C8B-B14F-4D97-AF65-F5344CB8AC3E}">
        <p14:creationId xmlns:p14="http://schemas.microsoft.com/office/powerpoint/2010/main" val="14094755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F84A38-7706-11EB-802C-8A4200B1B176}"/>
              </a:ext>
            </a:extLst>
          </p:cNvPr>
          <p:cNvSpPr>
            <a:spLocks noGrp="1"/>
          </p:cNvSpPr>
          <p:nvPr>
            <p:ph idx="1"/>
          </p:nvPr>
        </p:nvSpPr>
        <p:spPr/>
        <p:txBody>
          <a:bodyPr>
            <a:normAutofit/>
          </a:bodyPr>
          <a:lstStyle/>
          <a:p>
            <a:pPr marL="0" indent="0">
              <a:buNone/>
            </a:pPr>
            <a:r>
              <a:rPr lang="en-US" sz="6000" dirty="0"/>
              <a:t>Charles McDaniel Jr., drawing on Tocqueville, reminds us that:</a:t>
            </a:r>
          </a:p>
        </p:txBody>
      </p:sp>
    </p:spTree>
    <p:extLst>
      <p:ext uri="{BB962C8B-B14F-4D97-AF65-F5344CB8AC3E}">
        <p14:creationId xmlns:p14="http://schemas.microsoft.com/office/powerpoint/2010/main" val="3689974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200B-755F-2CE2-5D3E-E4E8573AC208}"/>
            </a:ext>
          </a:extLst>
        </p:cNvPr>
        <p:cNvGrpSpPr/>
        <p:nvPr/>
      </p:nvGrpSpPr>
      <p:grpSpPr>
        <a:xfrm>
          <a:off x="0" y="0"/>
          <a:ext cx="0" cy="0"/>
          <a:chOff x="0" y="0"/>
          <a:chExt cx="0" cy="0"/>
        </a:xfrm>
      </p:grpSpPr>
      <p:pic>
        <p:nvPicPr>
          <p:cNvPr id="5" name="Content Placeholder 4" descr="A white paper with black text&#10;&#10;AI-generated content may be incorrect.">
            <a:extLst>
              <a:ext uri="{FF2B5EF4-FFF2-40B4-BE49-F238E27FC236}">
                <a16:creationId xmlns:a16="http://schemas.microsoft.com/office/drawing/2014/main" id="{58C65335-B9C6-E294-F099-9CE2D09AE5A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4364"/>
          <a:stretch>
            <a:fillRect/>
          </a:stretch>
        </p:blipFill>
        <p:spPr>
          <a:xfrm>
            <a:off x="506258" y="1919865"/>
            <a:ext cx="5686724" cy="3649662"/>
          </a:xfrm>
        </p:spPr>
      </p:pic>
      <p:sp>
        <p:nvSpPr>
          <p:cNvPr id="6" name="TextBox 5">
            <a:extLst>
              <a:ext uri="{FF2B5EF4-FFF2-40B4-BE49-F238E27FC236}">
                <a16:creationId xmlns:a16="http://schemas.microsoft.com/office/drawing/2014/main" id="{1FEF79D1-52D6-07BE-EF1F-1F6E6EDDCB3E}"/>
              </a:ext>
            </a:extLst>
          </p:cNvPr>
          <p:cNvSpPr txBox="1"/>
          <p:nvPr/>
        </p:nvSpPr>
        <p:spPr>
          <a:xfrm>
            <a:off x="6483927" y="2153207"/>
            <a:ext cx="5306291" cy="3416320"/>
          </a:xfrm>
          <a:prstGeom prst="rect">
            <a:avLst/>
          </a:prstGeom>
          <a:noFill/>
        </p:spPr>
        <p:txBody>
          <a:bodyPr wrap="square" rtlCol="0">
            <a:spAutoFit/>
          </a:bodyPr>
          <a:lstStyle/>
          <a:p>
            <a:r>
              <a:rPr lang="en-US" sz="3600" dirty="0"/>
              <a:t>"The less religion and its ministers are mixed up with government... the more influential religious ideas will become."</a:t>
            </a:r>
          </a:p>
          <a:p>
            <a:endParaRPr lang="en-US" sz="3600" dirty="0"/>
          </a:p>
        </p:txBody>
      </p:sp>
    </p:spTree>
    <p:extLst>
      <p:ext uri="{BB962C8B-B14F-4D97-AF65-F5344CB8AC3E}">
        <p14:creationId xmlns:p14="http://schemas.microsoft.com/office/powerpoint/2010/main" val="36032850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ve Over Fear: Facing Monsters, Befriending Enemies, and Healing Our Polarized World [Book]">
            <a:extLst>
              <a:ext uri="{FF2B5EF4-FFF2-40B4-BE49-F238E27FC236}">
                <a16:creationId xmlns:a16="http://schemas.microsoft.com/office/drawing/2014/main" id="{62DC27D6-67D0-CC29-4FF7-766F3C2685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2509" y="1282556"/>
            <a:ext cx="3266982" cy="504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9005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D24459-03AD-8767-4617-5512486EB29E}"/>
              </a:ext>
            </a:extLst>
          </p:cNvPr>
          <p:cNvSpPr>
            <a:spLocks noGrp="1"/>
          </p:cNvSpPr>
          <p:nvPr>
            <p:ph idx="1"/>
          </p:nvPr>
        </p:nvSpPr>
        <p:spPr>
          <a:xfrm>
            <a:off x="225426" y="1310794"/>
            <a:ext cx="11564791" cy="5311680"/>
          </a:xfrm>
        </p:spPr>
        <p:txBody>
          <a:bodyPr>
            <a:normAutofit/>
          </a:bodyPr>
          <a:lstStyle/>
          <a:p>
            <a:pPr marL="0" indent="0">
              <a:buNone/>
            </a:pPr>
            <a:r>
              <a:rPr lang="en-US" sz="6000" dirty="0"/>
              <a:t>Dan White Jr., in "Love Over Fear," gives us a powerful definition of polarization:</a:t>
            </a:r>
          </a:p>
        </p:txBody>
      </p:sp>
    </p:spTree>
    <p:extLst>
      <p:ext uri="{BB962C8B-B14F-4D97-AF65-F5344CB8AC3E}">
        <p14:creationId xmlns:p14="http://schemas.microsoft.com/office/powerpoint/2010/main" val="499915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FA0F-B289-D423-6A44-BE6DD5991BCC}"/>
            </a:ext>
          </a:extLst>
        </p:cNvPr>
        <p:cNvGrpSpPr/>
        <p:nvPr/>
      </p:nvGrpSpPr>
      <p:grpSpPr>
        <a:xfrm>
          <a:off x="0" y="0"/>
          <a:ext cx="0" cy="0"/>
          <a:chOff x="0" y="0"/>
          <a:chExt cx="0" cy="0"/>
        </a:xfrm>
      </p:grpSpPr>
      <p:pic>
        <p:nvPicPr>
          <p:cNvPr id="2050" name="Picture 2" descr="Love Over Fear: Facing Monsters, Befriending Enemies, and Healing Our Polarized World [Book]">
            <a:extLst>
              <a:ext uri="{FF2B5EF4-FFF2-40B4-BE49-F238E27FC236}">
                <a16:creationId xmlns:a16="http://schemas.microsoft.com/office/drawing/2014/main" id="{92163DA0-CE5B-7D46-E0AC-6D6E5D3D8D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45234" y="1282556"/>
            <a:ext cx="3266982" cy="5048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1B7395-4045-D521-3DAF-347DC0C492AC}"/>
              </a:ext>
            </a:extLst>
          </p:cNvPr>
          <p:cNvSpPr txBox="1"/>
          <p:nvPr/>
        </p:nvSpPr>
        <p:spPr>
          <a:xfrm>
            <a:off x="5181599" y="1565562"/>
            <a:ext cx="6695276" cy="4524315"/>
          </a:xfrm>
          <a:prstGeom prst="rect">
            <a:avLst/>
          </a:prstGeom>
          <a:noFill/>
        </p:spPr>
        <p:txBody>
          <a:bodyPr wrap="square" rtlCol="0">
            <a:spAutoFit/>
          </a:bodyPr>
          <a:lstStyle/>
          <a:p>
            <a:r>
              <a:rPr lang="en-US" sz="3600" dirty="0"/>
              <a:t>"Polarization takes people that have something in common, emphasizes their differences, hardens their differences into disgust, and turns their disgust into blatant hatred... shaping us for only two options—'our side' or 'their side.'"</a:t>
            </a:r>
          </a:p>
        </p:txBody>
      </p:sp>
    </p:spTree>
    <p:extLst>
      <p:ext uri="{BB962C8B-B14F-4D97-AF65-F5344CB8AC3E}">
        <p14:creationId xmlns:p14="http://schemas.microsoft.com/office/powerpoint/2010/main" val="592249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5C176D-5F31-2BEA-D7C1-E5E3780D0224}"/>
              </a:ext>
            </a:extLst>
          </p:cNvPr>
          <p:cNvSpPr>
            <a:spLocks noGrp="1"/>
          </p:cNvSpPr>
          <p:nvPr>
            <p:ph idx="1"/>
          </p:nvPr>
        </p:nvSpPr>
        <p:spPr>
          <a:xfrm>
            <a:off x="235527" y="1199959"/>
            <a:ext cx="11485418" cy="5533350"/>
          </a:xfrm>
        </p:spPr>
        <p:txBody>
          <a:bodyPr>
            <a:normAutofit fontScale="92500" lnSpcReduction="10000"/>
          </a:bodyPr>
          <a:lstStyle/>
          <a:p>
            <a:pPr marL="0" indent="0">
              <a:buNone/>
            </a:pPr>
            <a:r>
              <a:rPr lang="en-US" sz="4000" dirty="0"/>
              <a:t>He also shares a real-life example:</a:t>
            </a:r>
          </a:p>
          <a:p>
            <a:pPr marL="0" indent="0">
              <a:buNone/>
            </a:pPr>
            <a:endParaRPr lang="en-US" sz="4000" dirty="0"/>
          </a:p>
          <a:p>
            <a:pPr marL="0" indent="0">
              <a:buNone/>
            </a:pPr>
            <a:r>
              <a:rPr lang="en-US" sz="4000" dirty="0"/>
              <a:t> "I grieved that both of these folks could not stay in the mix together. They were repelled by each other. Rather than moving toward one another, despite their differences, they chose more distance."</a:t>
            </a:r>
          </a:p>
          <a:p>
            <a:pPr marL="0" indent="0">
              <a:buNone/>
            </a:pPr>
            <a:endParaRPr lang="en-US" sz="4000" dirty="0"/>
          </a:p>
          <a:p>
            <a:pPr marL="0" indent="0">
              <a:buNone/>
            </a:pPr>
            <a:r>
              <a:rPr lang="en-US" sz="4000" dirty="0"/>
              <a:t>These insights help us see the complexity of the problem and the urgent need for new approaches.</a:t>
            </a:r>
          </a:p>
        </p:txBody>
      </p:sp>
    </p:spTree>
    <p:extLst>
      <p:ext uri="{BB962C8B-B14F-4D97-AF65-F5344CB8AC3E}">
        <p14:creationId xmlns:p14="http://schemas.microsoft.com/office/powerpoint/2010/main" val="83039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430E4B-0010-7CC5-7441-FC39836796CD}"/>
              </a:ext>
            </a:extLst>
          </p:cNvPr>
          <p:cNvSpPr txBox="1"/>
          <p:nvPr/>
        </p:nvSpPr>
        <p:spPr>
          <a:xfrm>
            <a:off x="180109" y="1108359"/>
            <a:ext cx="11748655" cy="5632311"/>
          </a:xfrm>
          <a:prstGeom prst="rect">
            <a:avLst/>
          </a:prstGeom>
          <a:noFill/>
        </p:spPr>
        <p:txBody>
          <a:bodyPr wrap="square" rtlCol="0">
            <a:spAutoFit/>
          </a:bodyPr>
          <a:lstStyle/>
          <a:p>
            <a:r>
              <a:rPr lang="en-US" sz="4000"/>
              <a:t>Good afternoon, </a:t>
            </a:r>
            <a:r>
              <a:rPr lang="en-US" sz="4000" dirty="0"/>
              <a:t>everyone. My name is Eric Araújo, and I’m a professor of Computer Science at Calvin University. I’m originally from Brazil, and my research centers on complex systems and agent-based modeling. Today, I want to share how computational modeling can help us understand—and maybe even address—the growing challenge of political polarization in Christian communities. This is a topic that’s close to my heart, and I believe it’s crucial for the future of our churches.</a:t>
            </a:r>
          </a:p>
        </p:txBody>
      </p:sp>
    </p:spTree>
    <p:extLst>
      <p:ext uri="{BB962C8B-B14F-4D97-AF65-F5344CB8AC3E}">
        <p14:creationId xmlns:p14="http://schemas.microsoft.com/office/powerpoint/2010/main" val="3397919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ined glass window with a person reading a book&#10;&#10;AI-generated content may be incorrect.">
            <a:extLst>
              <a:ext uri="{FF2B5EF4-FFF2-40B4-BE49-F238E27FC236}">
                <a16:creationId xmlns:a16="http://schemas.microsoft.com/office/drawing/2014/main" id="{81681811-CBF9-0AE5-7E45-4CA277600A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394" y="1240991"/>
            <a:ext cx="3431406" cy="5147109"/>
          </a:xfrm>
        </p:spPr>
      </p:pic>
      <p:pic>
        <p:nvPicPr>
          <p:cNvPr id="4098" name="Picture 2" descr="Mistakes Were Made (but Not by Me): Why We Justify Foolish Beliefs, Bad Decisions, and Hurtful Acts [Book]">
            <a:extLst>
              <a:ext uri="{FF2B5EF4-FFF2-40B4-BE49-F238E27FC236}">
                <a16:creationId xmlns:a16="http://schemas.microsoft.com/office/drawing/2014/main" id="{0D38262F-F856-D648-93BB-AD63B71BC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831" y="1343891"/>
            <a:ext cx="3197013"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rroring People: The New Science of How We Connect with Others: Iacoboni,  Marco: 9780374210175: Amazon.com: Books">
            <a:extLst>
              <a:ext uri="{FF2B5EF4-FFF2-40B4-BE49-F238E27FC236}">
                <a16:creationId xmlns:a16="http://schemas.microsoft.com/office/drawing/2014/main" id="{86A6D03E-EDC1-E599-ABA3-3225B64D4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3874" y="1343891"/>
            <a:ext cx="325232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7999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9DFED8-28DF-B2BA-AB79-FE9702D86A6A}"/>
              </a:ext>
            </a:extLst>
          </p:cNvPr>
          <p:cNvSpPr>
            <a:spLocks noGrp="1"/>
          </p:cNvSpPr>
          <p:nvPr>
            <p:ph idx="1"/>
          </p:nvPr>
        </p:nvSpPr>
        <p:spPr>
          <a:xfrm>
            <a:off x="277091" y="1255376"/>
            <a:ext cx="11582400" cy="5422516"/>
          </a:xfrm>
        </p:spPr>
        <p:txBody>
          <a:bodyPr>
            <a:normAutofit fontScale="92500" lnSpcReduction="10000"/>
          </a:bodyPr>
          <a:lstStyle/>
          <a:p>
            <a:pPr marL="0" indent="0">
              <a:buNone/>
            </a:pPr>
            <a:r>
              <a:rPr lang="en-US" sz="4800" dirty="0"/>
              <a:t>There is a common understanding that people's opinions, beliefs, and behaviors are not static, but rather dynamic and subject to change over time. </a:t>
            </a:r>
          </a:p>
          <a:p>
            <a:pPr marL="0" indent="0">
              <a:buNone/>
            </a:pPr>
            <a:r>
              <a:rPr lang="en-US" sz="4800" dirty="0"/>
              <a:t>This is particularly true in the context of political polarization, where individuals' views can shift in response to various factors, such as social influences, media exposure, and personal experiences.</a:t>
            </a:r>
          </a:p>
        </p:txBody>
      </p:sp>
    </p:spTree>
    <p:extLst>
      <p:ext uri="{BB962C8B-B14F-4D97-AF65-F5344CB8AC3E}">
        <p14:creationId xmlns:p14="http://schemas.microsoft.com/office/powerpoint/2010/main" val="11587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402E9-9050-8BE7-3FE5-5D493B6826D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AFB4B4-F6B3-AA7C-CC82-5870116152BB}"/>
              </a:ext>
            </a:extLst>
          </p:cNvPr>
          <p:cNvSpPr>
            <a:spLocks noGrp="1"/>
          </p:cNvSpPr>
          <p:nvPr>
            <p:ph idx="1"/>
          </p:nvPr>
        </p:nvSpPr>
        <p:spPr>
          <a:xfrm>
            <a:off x="277091" y="1255376"/>
            <a:ext cx="11582400" cy="5422516"/>
          </a:xfrm>
        </p:spPr>
        <p:txBody>
          <a:bodyPr>
            <a:normAutofit fontScale="85000" lnSpcReduction="10000"/>
          </a:bodyPr>
          <a:lstStyle/>
          <a:p>
            <a:pPr marL="0" indent="0">
              <a:buNone/>
            </a:pPr>
            <a:r>
              <a:rPr lang="en-US" sz="5400" dirty="0"/>
              <a:t>But there is also an understanding that changes don't come easily, and that people are often resistant to changing their opinions, especially when they are strongly held. </a:t>
            </a:r>
          </a:p>
          <a:p>
            <a:pPr marL="0" indent="0">
              <a:buNone/>
            </a:pPr>
            <a:r>
              <a:rPr lang="en-US" sz="5400" dirty="0"/>
              <a:t>This resistance can be driven by a variety of factors, including cognitive biases, social pressures, and emotional attachments to one's beliefs.</a:t>
            </a:r>
          </a:p>
        </p:txBody>
      </p:sp>
    </p:spTree>
    <p:extLst>
      <p:ext uri="{BB962C8B-B14F-4D97-AF65-F5344CB8AC3E}">
        <p14:creationId xmlns:p14="http://schemas.microsoft.com/office/powerpoint/2010/main" val="388856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ined glass window with a heart and hands&#10;&#10;AI-generated content may be incorrect.">
            <a:extLst>
              <a:ext uri="{FF2B5EF4-FFF2-40B4-BE49-F238E27FC236}">
                <a16:creationId xmlns:a16="http://schemas.microsoft.com/office/drawing/2014/main" id="{CDCB0F82-8321-E611-CAF2-AE6FBCFF50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5300" y="1282556"/>
            <a:ext cx="3421399" cy="5132098"/>
          </a:xfrm>
        </p:spPr>
      </p:pic>
    </p:spTree>
    <p:extLst>
      <p:ext uri="{BB962C8B-B14F-4D97-AF65-F5344CB8AC3E}">
        <p14:creationId xmlns:p14="http://schemas.microsoft.com/office/powerpoint/2010/main" val="3027710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07B925-200D-3496-DC11-49A7F88267A4}"/>
              </a:ext>
            </a:extLst>
          </p:cNvPr>
          <p:cNvSpPr>
            <a:spLocks noGrp="1"/>
          </p:cNvSpPr>
          <p:nvPr>
            <p:ph idx="1"/>
          </p:nvPr>
        </p:nvSpPr>
        <p:spPr>
          <a:xfrm>
            <a:off x="346364" y="1255376"/>
            <a:ext cx="11554691" cy="5422516"/>
          </a:xfrm>
        </p:spPr>
        <p:txBody>
          <a:bodyPr>
            <a:normAutofit lnSpcReduction="10000"/>
          </a:bodyPr>
          <a:lstStyle/>
          <a:p>
            <a:pPr marL="0" indent="0">
              <a:buNone/>
            </a:pPr>
            <a:r>
              <a:rPr lang="en-US" sz="4400" dirty="0"/>
              <a:t>As Christians, we face a unique challenge. In the context of Christian communities, this resistance to change can be particularly pronounced, as individuals may feel a strong sense of identity and belonging tied to their religious beliefs. This can make it difficult for them to engage with differing perspectives or to consider alternative viewpoints.</a:t>
            </a:r>
          </a:p>
        </p:txBody>
      </p:sp>
    </p:spTree>
    <p:extLst>
      <p:ext uri="{BB962C8B-B14F-4D97-AF65-F5344CB8AC3E}">
        <p14:creationId xmlns:p14="http://schemas.microsoft.com/office/powerpoint/2010/main" val="168354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930CF8-8F56-40C9-148C-8A6D9199B061}"/>
              </a:ext>
            </a:extLst>
          </p:cNvPr>
          <p:cNvSpPr>
            <a:spLocks noGrp="1"/>
          </p:cNvSpPr>
          <p:nvPr>
            <p:ph idx="1"/>
          </p:nvPr>
        </p:nvSpPr>
        <p:spPr>
          <a:xfrm>
            <a:off x="249382" y="1283085"/>
            <a:ext cx="11554691" cy="5367098"/>
          </a:xfrm>
        </p:spPr>
        <p:txBody>
          <a:bodyPr>
            <a:normAutofit/>
          </a:bodyPr>
          <a:lstStyle/>
          <a:p>
            <a:pPr marL="0" indent="0">
              <a:buNone/>
            </a:pPr>
            <a:r>
              <a:rPr lang="en-US" sz="6000" dirty="0"/>
              <a:t>Fortunately, we are people of the Bible. We take Jesus' words seriously, even when they seem too naive or impractical.</a:t>
            </a:r>
          </a:p>
        </p:txBody>
      </p:sp>
    </p:spTree>
    <p:extLst>
      <p:ext uri="{BB962C8B-B14F-4D97-AF65-F5344CB8AC3E}">
        <p14:creationId xmlns:p14="http://schemas.microsoft.com/office/powerpoint/2010/main" val="397160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878FE-D8D2-AFDA-C2AF-C8B6228975A5}"/>
            </a:ext>
          </a:extLst>
        </p:cNvPr>
        <p:cNvGrpSpPr/>
        <p:nvPr/>
      </p:nvGrpSpPr>
      <p:grpSpPr>
        <a:xfrm>
          <a:off x="0" y="0"/>
          <a:ext cx="0" cy="0"/>
          <a:chOff x="0" y="0"/>
          <a:chExt cx="0" cy="0"/>
        </a:xfrm>
      </p:grpSpPr>
      <p:pic>
        <p:nvPicPr>
          <p:cNvPr id="5" name="Content Placeholder 4" descr="A stained glass window with a heart and hands&#10;&#10;AI-generated content may be incorrect.">
            <a:extLst>
              <a:ext uri="{FF2B5EF4-FFF2-40B4-BE49-F238E27FC236}">
                <a16:creationId xmlns:a16="http://schemas.microsoft.com/office/drawing/2014/main" id="{1D08CBCF-2C0D-0097-7900-07C15EF388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6245" y="1282556"/>
            <a:ext cx="3421399" cy="5132098"/>
          </a:xfrm>
        </p:spPr>
      </p:pic>
      <p:sp>
        <p:nvSpPr>
          <p:cNvPr id="2" name="TextBox 1">
            <a:extLst>
              <a:ext uri="{FF2B5EF4-FFF2-40B4-BE49-F238E27FC236}">
                <a16:creationId xmlns:a16="http://schemas.microsoft.com/office/drawing/2014/main" id="{1ED7922C-EED7-6B5E-9D04-5F0444F9893C}"/>
              </a:ext>
            </a:extLst>
          </p:cNvPr>
          <p:cNvSpPr txBox="1"/>
          <p:nvPr/>
        </p:nvSpPr>
        <p:spPr>
          <a:xfrm>
            <a:off x="4571325" y="1282556"/>
            <a:ext cx="7177329" cy="5016758"/>
          </a:xfrm>
          <a:prstGeom prst="rect">
            <a:avLst/>
          </a:prstGeom>
          <a:noFill/>
        </p:spPr>
        <p:txBody>
          <a:bodyPr wrap="square" rtlCol="0">
            <a:spAutoFit/>
          </a:bodyPr>
          <a:lstStyle/>
          <a:p>
            <a:r>
              <a:rPr lang="en-US" sz="3200" dirty="0"/>
              <a:t>"You have heard that it was said, 'Love your neighbor and hate your enemy.' But I tell you, love your enemies and pray for those who hurt you, that you may be children of your Father in heaven... if you love those who love you, what reward will you get? . . . And if you are hospitable to only your own people, what are you doing more than others?" (Matt. 5:1, 43–48, Msg)</a:t>
            </a:r>
          </a:p>
        </p:txBody>
      </p:sp>
    </p:spTree>
    <p:extLst>
      <p:ext uri="{BB962C8B-B14F-4D97-AF65-F5344CB8AC3E}">
        <p14:creationId xmlns:p14="http://schemas.microsoft.com/office/powerpoint/2010/main" val="1460896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A49C8-77C4-7063-9E2B-927580505325}"/>
              </a:ext>
            </a:extLst>
          </p:cNvPr>
          <p:cNvSpPr>
            <a:spLocks noGrp="1"/>
          </p:cNvSpPr>
          <p:nvPr>
            <p:ph idx="1"/>
          </p:nvPr>
        </p:nvSpPr>
        <p:spPr>
          <a:xfrm>
            <a:off x="290945" y="1283085"/>
            <a:ext cx="11513128" cy="5367098"/>
          </a:xfrm>
        </p:spPr>
        <p:txBody>
          <a:bodyPr>
            <a:normAutofit/>
          </a:bodyPr>
          <a:lstStyle/>
          <a:p>
            <a:pPr marL="0" indent="0">
              <a:buNone/>
            </a:pPr>
            <a:r>
              <a:rPr lang="en-US" sz="6000" dirty="0"/>
              <a:t>This teaching is radical. It asks us to move beyond comfort and embrace unity and compassion, even when it’s difficult. But how do we do this in a polarized world?</a:t>
            </a:r>
          </a:p>
        </p:txBody>
      </p:sp>
    </p:spTree>
    <p:extLst>
      <p:ext uri="{BB962C8B-B14F-4D97-AF65-F5344CB8AC3E}">
        <p14:creationId xmlns:p14="http://schemas.microsoft.com/office/powerpoint/2010/main" val="4151368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ined glass window with people and a person&#10;&#10;AI-generated content may be incorrect.">
            <a:extLst>
              <a:ext uri="{FF2B5EF4-FFF2-40B4-BE49-F238E27FC236}">
                <a16:creationId xmlns:a16="http://schemas.microsoft.com/office/drawing/2014/main" id="{B4AFBA55-C34F-6E7A-1EA7-B346821382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1855" y="1276712"/>
            <a:ext cx="5379314" cy="5379314"/>
          </a:xfrm>
        </p:spPr>
      </p:pic>
    </p:spTree>
    <p:extLst>
      <p:ext uri="{BB962C8B-B14F-4D97-AF65-F5344CB8AC3E}">
        <p14:creationId xmlns:p14="http://schemas.microsoft.com/office/powerpoint/2010/main" val="61953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962238-1BAD-B933-7326-780D9C9DC661}"/>
              </a:ext>
            </a:extLst>
          </p:cNvPr>
          <p:cNvSpPr>
            <a:spLocks noGrp="1"/>
          </p:cNvSpPr>
          <p:nvPr>
            <p:ph idx="1"/>
          </p:nvPr>
        </p:nvSpPr>
        <p:spPr>
          <a:xfrm>
            <a:off x="401783" y="1255376"/>
            <a:ext cx="11388436" cy="5422516"/>
          </a:xfrm>
        </p:spPr>
        <p:txBody>
          <a:bodyPr>
            <a:normAutofit lnSpcReduction="10000"/>
          </a:bodyPr>
          <a:lstStyle/>
          <a:p>
            <a:pPr marL="0" indent="0">
              <a:buNone/>
            </a:pPr>
            <a:r>
              <a:rPr lang="en-US" sz="4000" dirty="0"/>
              <a:t>This is where computational modeling comes in. Agent-based models, or ABMs, allow us to simulate the behaviors and interactions of individuals in a community. </a:t>
            </a:r>
          </a:p>
          <a:p>
            <a:pPr marL="0" indent="0">
              <a:buNone/>
            </a:pPr>
            <a:r>
              <a:rPr lang="en-US" sz="4000" dirty="0"/>
              <a:t>By modeling these interactions, we can see how small differences can grow into large-scale polarization. ABMs also let us test different interventions—like increasing tolerance or strengthening social ties—and see what might help build unity in our communities.</a:t>
            </a:r>
          </a:p>
        </p:txBody>
      </p:sp>
    </p:spTree>
    <p:extLst>
      <p:ext uri="{BB962C8B-B14F-4D97-AF65-F5344CB8AC3E}">
        <p14:creationId xmlns:p14="http://schemas.microsoft.com/office/powerpoint/2010/main" val="3264224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FC3D-C5FE-B602-445C-3AAEBE475199}"/>
              </a:ext>
            </a:extLst>
          </p:cNvPr>
          <p:cNvSpPr>
            <a:spLocks noGrp="1"/>
          </p:cNvSpPr>
          <p:nvPr>
            <p:ph type="title"/>
          </p:nvPr>
        </p:nvSpPr>
        <p:spPr>
          <a:xfrm>
            <a:off x="4307739" y="3191740"/>
            <a:ext cx="7642658" cy="1456267"/>
          </a:xfrm>
        </p:spPr>
        <p:txBody>
          <a:bodyPr>
            <a:normAutofit/>
          </a:bodyPr>
          <a:lstStyle/>
          <a:p>
            <a:r>
              <a:rPr lang="en-US" sz="4400" dirty="0"/>
              <a:t>Why study polarization in Christian communities?</a:t>
            </a:r>
          </a:p>
        </p:txBody>
      </p:sp>
      <p:pic>
        <p:nvPicPr>
          <p:cNvPr id="5" name="Content Placeholder 4" descr="A group of people facing each other&#10;&#10;AI-generated content may be incorrect.">
            <a:extLst>
              <a:ext uri="{FF2B5EF4-FFF2-40B4-BE49-F238E27FC236}">
                <a16:creationId xmlns:a16="http://schemas.microsoft.com/office/drawing/2014/main" id="{21938307-E007-1251-99FF-155F4AF904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603" y="1203421"/>
            <a:ext cx="3621938" cy="5432906"/>
          </a:xfrm>
        </p:spPr>
      </p:pic>
    </p:spTree>
    <p:extLst>
      <p:ext uri="{BB962C8B-B14F-4D97-AF65-F5344CB8AC3E}">
        <p14:creationId xmlns:p14="http://schemas.microsoft.com/office/powerpoint/2010/main" val="25038266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ined glass window with people sitting in chairs&#10;&#10;AI-generated content may be incorrect.">
            <a:extLst>
              <a:ext uri="{FF2B5EF4-FFF2-40B4-BE49-F238E27FC236}">
                <a16:creationId xmlns:a16="http://schemas.microsoft.com/office/drawing/2014/main" id="{7AD96476-7B08-5193-CC0E-79B58E962F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8727" y="1193584"/>
            <a:ext cx="5545570" cy="5545570"/>
          </a:xfrm>
        </p:spPr>
      </p:pic>
    </p:spTree>
    <p:extLst>
      <p:ext uri="{BB962C8B-B14F-4D97-AF65-F5344CB8AC3E}">
        <p14:creationId xmlns:p14="http://schemas.microsoft.com/office/powerpoint/2010/main" val="4168939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71FC3-69ED-AB2D-7ECA-FE483F93F31E}"/>
              </a:ext>
            </a:extLst>
          </p:cNvPr>
          <p:cNvSpPr>
            <a:spLocks noGrp="1"/>
          </p:cNvSpPr>
          <p:nvPr>
            <p:ph idx="1"/>
          </p:nvPr>
        </p:nvSpPr>
        <p:spPr>
          <a:xfrm>
            <a:off x="415637" y="1283085"/>
            <a:ext cx="11430000" cy="5367098"/>
          </a:xfrm>
        </p:spPr>
        <p:txBody>
          <a:bodyPr>
            <a:normAutofit/>
          </a:bodyPr>
          <a:lstStyle/>
          <a:p>
            <a:pPr marL="0" indent="0">
              <a:buNone/>
            </a:pPr>
            <a:r>
              <a:rPr lang="en-US" sz="5400" dirty="0"/>
              <a:t>Let me briefly describe the model I built using </a:t>
            </a:r>
            <a:r>
              <a:rPr lang="en-US" sz="5400" dirty="0" err="1"/>
              <a:t>NetLogo</a:t>
            </a:r>
            <a:r>
              <a:rPr lang="en-US" sz="5400" dirty="0"/>
              <a:t>. Imagine a church with 400 seats. Each member is represented as an agent with four main characteristics:</a:t>
            </a:r>
          </a:p>
        </p:txBody>
      </p:sp>
    </p:spTree>
    <p:extLst>
      <p:ext uri="{BB962C8B-B14F-4D97-AF65-F5344CB8AC3E}">
        <p14:creationId xmlns:p14="http://schemas.microsoft.com/office/powerpoint/2010/main" val="1113539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4CD67-C0AD-DE12-51D1-75EA00A11F80}"/>
            </a:ext>
          </a:extLst>
        </p:cNvPr>
        <p:cNvGrpSpPr/>
        <p:nvPr/>
      </p:nvGrpSpPr>
      <p:grpSpPr>
        <a:xfrm>
          <a:off x="0" y="0"/>
          <a:ext cx="0" cy="0"/>
          <a:chOff x="0" y="0"/>
          <a:chExt cx="0" cy="0"/>
        </a:xfrm>
      </p:grpSpPr>
      <p:pic>
        <p:nvPicPr>
          <p:cNvPr id="5" name="Content Placeholder 4" descr="A stained glass window with people sitting in chairs&#10;&#10;AI-generated content may be incorrect.">
            <a:extLst>
              <a:ext uri="{FF2B5EF4-FFF2-40B4-BE49-F238E27FC236}">
                <a16:creationId xmlns:a16="http://schemas.microsoft.com/office/drawing/2014/main" id="{970EDCA4-DD87-D4CC-CF8A-717243FF62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0430" y="1193584"/>
            <a:ext cx="5545570" cy="5545570"/>
          </a:xfrm>
        </p:spPr>
      </p:pic>
      <p:sp>
        <p:nvSpPr>
          <p:cNvPr id="2" name="TextBox 1">
            <a:extLst>
              <a:ext uri="{FF2B5EF4-FFF2-40B4-BE49-F238E27FC236}">
                <a16:creationId xmlns:a16="http://schemas.microsoft.com/office/drawing/2014/main" id="{C73329EF-B466-AD12-9FD4-06DAFCB79598}"/>
              </a:ext>
            </a:extLst>
          </p:cNvPr>
          <p:cNvSpPr txBox="1"/>
          <p:nvPr/>
        </p:nvSpPr>
        <p:spPr>
          <a:xfrm>
            <a:off x="6300200" y="1706940"/>
            <a:ext cx="5697835" cy="4524315"/>
          </a:xfrm>
          <a:prstGeom prst="rect">
            <a:avLst/>
          </a:prstGeom>
          <a:noFill/>
        </p:spPr>
        <p:txBody>
          <a:bodyPr wrap="square" rtlCol="0">
            <a:spAutoFit/>
          </a:bodyPr>
          <a:lstStyle/>
          <a:p>
            <a:r>
              <a:rPr lang="en-US" sz="3600" dirty="0"/>
              <a:t>(1) Political leaning, from progressive to conservative</a:t>
            </a:r>
          </a:p>
          <a:p>
            <a:r>
              <a:rPr lang="en-US" sz="3600" dirty="0"/>
              <a:t>(2) Tolerance for political difference</a:t>
            </a:r>
          </a:p>
          <a:p>
            <a:r>
              <a:rPr lang="en-US" sz="3600" dirty="0"/>
              <a:t>(3) Activity level, which affects how often they attend</a:t>
            </a:r>
          </a:p>
          <a:p>
            <a:r>
              <a:rPr lang="en-US" sz="3600" dirty="0"/>
              <a:t>(4) Emotional state, which reflects their well-being</a:t>
            </a:r>
          </a:p>
        </p:txBody>
      </p:sp>
    </p:spTree>
    <p:extLst>
      <p:ext uri="{BB962C8B-B14F-4D97-AF65-F5344CB8AC3E}">
        <p14:creationId xmlns:p14="http://schemas.microsoft.com/office/powerpoint/2010/main" val="17659939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D275C-4A83-66EC-F684-AB11FD2EECD4}"/>
              </a:ext>
            </a:extLst>
          </p:cNvPr>
          <p:cNvSpPr>
            <a:spLocks noGrp="1"/>
          </p:cNvSpPr>
          <p:nvPr>
            <p:ph idx="1"/>
          </p:nvPr>
        </p:nvSpPr>
        <p:spPr>
          <a:xfrm>
            <a:off x="374073" y="1324649"/>
            <a:ext cx="11430000" cy="5283970"/>
          </a:xfrm>
        </p:spPr>
        <p:txBody>
          <a:bodyPr>
            <a:normAutofit fontScale="92500" lnSpcReduction="20000"/>
          </a:bodyPr>
          <a:lstStyle/>
          <a:p>
            <a:pPr marL="0" indent="0">
              <a:buNone/>
            </a:pPr>
            <a:r>
              <a:rPr lang="en-US" sz="6000" dirty="0"/>
              <a:t>Each week, these agents interact with one another. They form and evolve social ties based on who sits near them, how similar their politics are, and how often they attend. This creates a dynamic social network that changes over time.</a:t>
            </a:r>
          </a:p>
        </p:txBody>
      </p:sp>
    </p:spTree>
    <p:extLst>
      <p:ext uri="{BB962C8B-B14F-4D97-AF65-F5344CB8AC3E}">
        <p14:creationId xmlns:p14="http://schemas.microsoft.com/office/powerpoint/2010/main" val="1686460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D7D124-ED81-8F29-1BDF-9D84C28CAF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0136" y="1335085"/>
            <a:ext cx="4954081" cy="4954081"/>
          </a:xfrm>
        </p:spPr>
      </p:pic>
      <p:graphicFrame>
        <p:nvGraphicFramePr>
          <p:cNvPr id="6" name="Diagram 5">
            <a:extLst>
              <a:ext uri="{FF2B5EF4-FFF2-40B4-BE49-F238E27FC236}">
                <a16:creationId xmlns:a16="http://schemas.microsoft.com/office/drawing/2014/main" id="{19A8FD94-0CA6-5E8D-59AB-EF3B96D42D16}"/>
              </a:ext>
            </a:extLst>
          </p:cNvPr>
          <p:cNvGraphicFramePr/>
          <p:nvPr>
            <p:extLst>
              <p:ext uri="{D42A27DB-BD31-4B8C-83A1-F6EECF244321}">
                <p14:modId xmlns:p14="http://schemas.microsoft.com/office/powerpoint/2010/main" val="1070380730"/>
              </p:ext>
            </p:extLst>
          </p:nvPr>
        </p:nvGraphicFramePr>
        <p:xfrm>
          <a:off x="6497785" y="1200543"/>
          <a:ext cx="4469172" cy="5223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33233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C48AF-1CAB-121A-2B5E-BE127525E840}"/>
              </a:ext>
            </a:extLst>
          </p:cNvPr>
          <p:cNvSpPr>
            <a:spLocks noGrp="1"/>
          </p:cNvSpPr>
          <p:nvPr>
            <p:ph idx="1"/>
          </p:nvPr>
        </p:nvSpPr>
        <p:spPr>
          <a:xfrm>
            <a:off x="277091" y="1283085"/>
            <a:ext cx="11665527" cy="5367098"/>
          </a:xfrm>
        </p:spPr>
        <p:txBody>
          <a:bodyPr>
            <a:normAutofit/>
          </a:bodyPr>
          <a:lstStyle/>
          <a:p>
            <a:pPr marL="0" indent="0">
              <a:buNone/>
            </a:pPr>
            <a:r>
              <a:rPr lang="en-US" sz="3600" dirty="0"/>
              <a:t>Here’s how a typical week works in the simulation:</a:t>
            </a:r>
          </a:p>
          <a:p>
            <a:pPr marL="0" indent="0">
              <a:buNone/>
            </a:pPr>
            <a:r>
              <a:rPr lang="en-US" sz="3600" dirty="0"/>
              <a:t>First, each member decides whether to attend church, based on their activity level and emotional state. </a:t>
            </a:r>
          </a:p>
          <a:p>
            <a:pPr marL="0" indent="0">
              <a:buNone/>
            </a:pPr>
            <a:r>
              <a:rPr lang="en-US" sz="3600" dirty="0"/>
              <a:t>Those who attend interact with others—prioritizing friends and neighbors, but sometimes meeting new people. The quality of these interactions depends on political similarity and tolerance.</a:t>
            </a:r>
          </a:p>
        </p:txBody>
      </p:sp>
    </p:spTree>
    <p:extLst>
      <p:ext uri="{BB962C8B-B14F-4D97-AF65-F5344CB8AC3E}">
        <p14:creationId xmlns:p14="http://schemas.microsoft.com/office/powerpoint/2010/main" val="32420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8BD0FF-9C73-6A94-1A41-F5AC3529B6B6}"/>
              </a:ext>
            </a:extLst>
          </p:cNvPr>
          <p:cNvSpPr>
            <a:spLocks noGrp="1"/>
          </p:cNvSpPr>
          <p:nvPr>
            <p:ph idx="1"/>
          </p:nvPr>
        </p:nvSpPr>
        <p:spPr>
          <a:xfrm>
            <a:off x="277091" y="1283085"/>
            <a:ext cx="11568545" cy="5367098"/>
          </a:xfrm>
        </p:spPr>
        <p:txBody>
          <a:bodyPr>
            <a:normAutofit/>
          </a:bodyPr>
          <a:lstStyle/>
          <a:p>
            <a:pPr marL="0" indent="0">
              <a:buNone/>
            </a:pPr>
            <a:r>
              <a:rPr lang="en-US" sz="4800" dirty="0"/>
              <a:t>After each interaction, members update their emotional state. Finally, the social network evolves: strong ties get stronger, weak ties may fade, and new connections can form.</a:t>
            </a:r>
          </a:p>
        </p:txBody>
      </p:sp>
    </p:spTree>
    <p:extLst>
      <p:ext uri="{BB962C8B-B14F-4D97-AF65-F5344CB8AC3E}">
        <p14:creationId xmlns:p14="http://schemas.microsoft.com/office/powerpoint/2010/main" val="323966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AB4C7F-651C-28EF-E4AA-059EB1A102F2}"/>
              </a:ext>
            </a:extLst>
          </p:cNvPr>
          <p:cNvSpPr>
            <a:spLocks noGrp="1"/>
          </p:cNvSpPr>
          <p:nvPr>
            <p:ph idx="1"/>
          </p:nvPr>
        </p:nvSpPr>
        <p:spPr/>
        <p:txBody>
          <a:bodyPr>
            <a:normAutofit/>
          </a:bodyPr>
          <a:lstStyle/>
          <a:p>
            <a:pPr marL="0" indent="0">
              <a:buNone/>
            </a:pPr>
            <a:r>
              <a:rPr lang="en-US" sz="6000" dirty="0"/>
              <a:t>The heart of the model is how emotional states are updated. The main equation is:</a:t>
            </a:r>
          </a:p>
        </p:txBody>
      </p:sp>
    </p:spTree>
    <p:extLst>
      <p:ext uri="{BB962C8B-B14F-4D97-AF65-F5344CB8AC3E}">
        <p14:creationId xmlns:p14="http://schemas.microsoft.com/office/powerpoint/2010/main" val="2457263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E27E-9A73-3E4E-8AA1-698646DF3F7F}"/>
              </a:ext>
            </a:extLst>
          </p:cNvPr>
          <p:cNvSpPr>
            <a:spLocks noGrp="1"/>
          </p:cNvSpPr>
          <p:nvPr>
            <p:ph type="title"/>
          </p:nvPr>
        </p:nvSpPr>
        <p:spPr>
          <a:xfrm>
            <a:off x="5611512" y="1462666"/>
            <a:ext cx="4842163" cy="748145"/>
          </a:xfrm>
        </p:spPr>
        <p:txBody>
          <a:bodyPr/>
          <a:lstStyle/>
          <a:p>
            <a:r>
              <a:rPr lang="en-US" dirty="0"/>
              <a:t>Core of the model</a:t>
            </a:r>
          </a:p>
        </p:txBody>
      </p:sp>
      <p:pic>
        <p:nvPicPr>
          <p:cNvPr id="5" name="Content Placeholder 4" descr="A stained glass of a heart and a lightning bolt on a scale&#10;&#10;AI-generated content may be incorrect.">
            <a:extLst>
              <a:ext uri="{FF2B5EF4-FFF2-40B4-BE49-F238E27FC236}">
                <a16:creationId xmlns:a16="http://schemas.microsoft.com/office/drawing/2014/main" id="{83613269-82A8-F5AF-ACA6-40DA940D56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6790" y="1462666"/>
            <a:ext cx="4842162" cy="4842162"/>
          </a:xfrm>
        </p:spPr>
      </p:pic>
      <p:sp>
        <p:nvSpPr>
          <p:cNvPr id="6" name="TextBox 5">
            <a:extLst>
              <a:ext uri="{FF2B5EF4-FFF2-40B4-BE49-F238E27FC236}">
                <a16:creationId xmlns:a16="http://schemas.microsoft.com/office/drawing/2014/main" id="{98DE06FA-D4A1-AC95-36D6-8229D5BDC4DA}"/>
              </a:ext>
            </a:extLst>
          </p:cNvPr>
          <p:cNvSpPr txBox="1"/>
          <p:nvPr/>
        </p:nvSpPr>
        <p:spPr>
          <a:xfrm>
            <a:off x="5611512" y="2313709"/>
            <a:ext cx="5747535" cy="3539430"/>
          </a:xfrm>
          <a:prstGeom prst="rect">
            <a:avLst/>
          </a:prstGeom>
          <a:noFill/>
        </p:spPr>
        <p:txBody>
          <a:bodyPr wrap="none" rtlCol="0">
            <a:spAutoFit/>
          </a:bodyPr>
          <a:lstStyle/>
          <a:p>
            <a:r>
              <a:rPr lang="en-US" sz="2800" dirty="0"/>
              <a:t>E = </a:t>
            </a:r>
            <a:r>
              <a:rPr lang="en-US" sz="2800" dirty="0">
                <a:solidFill>
                  <a:srgbClr val="FFFF00"/>
                </a:solidFill>
              </a:rPr>
              <a:t>B</a:t>
            </a:r>
            <a:r>
              <a:rPr lang="en-US" sz="2800" dirty="0"/>
              <a:t> + </a:t>
            </a:r>
            <a:r>
              <a:rPr lang="el-GR" sz="2800" dirty="0">
                <a:solidFill>
                  <a:srgbClr val="FFC000"/>
                </a:solidFill>
              </a:rPr>
              <a:t>α</a:t>
            </a:r>
            <a:r>
              <a:rPr lang="en-US" sz="2800" dirty="0">
                <a:solidFill>
                  <a:srgbClr val="92D050"/>
                </a:solidFill>
              </a:rPr>
              <a:t>C</a:t>
            </a:r>
            <a:r>
              <a:rPr lang="en-US" sz="2800" dirty="0"/>
              <a:t> − </a:t>
            </a:r>
            <a:r>
              <a:rPr lang="el-GR" sz="2800" dirty="0">
                <a:solidFill>
                  <a:schemeClr val="accent6">
                    <a:lumMod val="60000"/>
                    <a:lumOff val="40000"/>
                  </a:schemeClr>
                </a:solidFill>
              </a:rPr>
              <a:t>β</a:t>
            </a:r>
            <a:r>
              <a:rPr lang="en-US" sz="2800" dirty="0">
                <a:solidFill>
                  <a:schemeClr val="tx1">
                    <a:lumMod val="75000"/>
                  </a:schemeClr>
                </a:solidFill>
              </a:rPr>
              <a:t>D</a:t>
            </a:r>
          </a:p>
          <a:p>
            <a:r>
              <a:rPr lang="en-US" sz="2800" dirty="0"/>
              <a:t>Where:</a:t>
            </a:r>
          </a:p>
          <a:p>
            <a:r>
              <a:rPr lang="en-US" sz="2800" dirty="0"/>
              <a:t>	E = Emotional State</a:t>
            </a:r>
          </a:p>
          <a:p>
            <a:r>
              <a:rPr lang="en-US" sz="2800" dirty="0"/>
              <a:t>	</a:t>
            </a:r>
            <a:r>
              <a:rPr lang="en-US" sz="2800" dirty="0">
                <a:solidFill>
                  <a:srgbClr val="FFFF00"/>
                </a:solidFill>
              </a:rPr>
              <a:t>B</a:t>
            </a:r>
            <a:r>
              <a:rPr lang="en-US" sz="2800" dirty="0"/>
              <a:t> = Base (baseline emotional state)</a:t>
            </a:r>
          </a:p>
          <a:p>
            <a:r>
              <a:rPr lang="pt-BR" sz="2800" dirty="0"/>
              <a:t>	</a:t>
            </a:r>
            <a:r>
              <a:rPr lang="el-GR" sz="2800" dirty="0">
                <a:solidFill>
                  <a:srgbClr val="FFC000"/>
                </a:solidFill>
              </a:rPr>
              <a:t>α</a:t>
            </a:r>
            <a:r>
              <a:rPr lang="el-GR" sz="2800" dirty="0"/>
              <a:t> = </a:t>
            </a:r>
            <a:r>
              <a:rPr lang="en-US" sz="2800" dirty="0"/>
              <a:t>weight for positive connections</a:t>
            </a:r>
          </a:p>
          <a:p>
            <a:r>
              <a:rPr lang="en-US" sz="2800" dirty="0"/>
              <a:t>	</a:t>
            </a:r>
            <a:r>
              <a:rPr lang="en-US" sz="2800" dirty="0">
                <a:solidFill>
                  <a:srgbClr val="92D050"/>
                </a:solidFill>
              </a:rPr>
              <a:t>C</a:t>
            </a:r>
            <a:r>
              <a:rPr lang="en-US" sz="2800" dirty="0"/>
              <a:t> = Connection Score</a:t>
            </a:r>
          </a:p>
          <a:p>
            <a:r>
              <a:rPr lang="pt-BR" sz="2800" dirty="0"/>
              <a:t>	</a:t>
            </a:r>
            <a:r>
              <a:rPr lang="el-GR" sz="2800" dirty="0">
                <a:solidFill>
                  <a:schemeClr val="accent6">
                    <a:lumMod val="60000"/>
                    <a:lumOff val="40000"/>
                  </a:schemeClr>
                </a:solidFill>
              </a:rPr>
              <a:t>β</a:t>
            </a:r>
            <a:r>
              <a:rPr lang="el-GR" sz="2800" dirty="0"/>
              <a:t> = </a:t>
            </a:r>
            <a:r>
              <a:rPr lang="en-US" sz="2800" dirty="0"/>
              <a:t>weight for negative interactions</a:t>
            </a:r>
          </a:p>
          <a:p>
            <a:r>
              <a:rPr lang="en-US" sz="2800" dirty="0"/>
              <a:t>	</a:t>
            </a:r>
            <a:r>
              <a:rPr lang="en-US" sz="2800" dirty="0">
                <a:solidFill>
                  <a:schemeClr val="tx1">
                    <a:lumMod val="75000"/>
                  </a:schemeClr>
                </a:solidFill>
              </a:rPr>
              <a:t>D</a:t>
            </a:r>
            <a:r>
              <a:rPr lang="en-US" sz="2800" dirty="0"/>
              <a:t> = Dissimilarity Penalty</a:t>
            </a:r>
          </a:p>
        </p:txBody>
      </p:sp>
    </p:spTree>
    <p:extLst>
      <p:ext uri="{BB962C8B-B14F-4D97-AF65-F5344CB8AC3E}">
        <p14:creationId xmlns:p14="http://schemas.microsoft.com/office/powerpoint/2010/main" val="3697616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8E2B7-EF9A-229E-5B61-01CE0077AFD2}"/>
              </a:ext>
            </a:extLst>
          </p:cNvPr>
          <p:cNvSpPr>
            <a:spLocks noGrp="1"/>
          </p:cNvSpPr>
          <p:nvPr>
            <p:ph idx="1"/>
          </p:nvPr>
        </p:nvSpPr>
        <p:spPr>
          <a:xfrm>
            <a:off x="249383" y="1255376"/>
            <a:ext cx="11637818" cy="5422516"/>
          </a:xfrm>
        </p:spPr>
        <p:txBody>
          <a:bodyPr>
            <a:normAutofit lnSpcReduction="10000"/>
          </a:bodyPr>
          <a:lstStyle/>
          <a:p>
            <a:pPr marL="0" indent="0">
              <a:buNone/>
            </a:pPr>
            <a:r>
              <a:rPr lang="en-US" sz="5400" dirty="0"/>
              <a:t>In simple terms, positive interactions with friends boost well-being, while negative, politically charged interactions reduce it. The model lets us adjust how much friendships and political differences matter, so we can see what happens under different scenarios.</a:t>
            </a:r>
          </a:p>
        </p:txBody>
      </p:sp>
    </p:spTree>
    <p:extLst>
      <p:ext uri="{BB962C8B-B14F-4D97-AF65-F5344CB8AC3E}">
        <p14:creationId xmlns:p14="http://schemas.microsoft.com/office/powerpoint/2010/main" val="2638962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4F2EFA-B37E-5614-7587-3A2DF02FDF30}"/>
              </a:ext>
            </a:extLst>
          </p:cNvPr>
          <p:cNvSpPr>
            <a:spLocks noGrp="1"/>
          </p:cNvSpPr>
          <p:nvPr>
            <p:ph idx="1"/>
          </p:nvPr>
        </p:nvSpPr>
        <p:spPr>
          <a:xfrm>
            <a:off x="138545" y="1052945"/>
            <a:ext cx="11776364" cy="5805055"/>
          </a:xfrm>
        </p:spPr>
        <p:txBody>
          <a:bodyPr>
            <a:normAutofit fontScale="92500"/>
          </a:bodyPr>
          <a:lstStyle/>
          <a:p>
            <a:pPr marL="0" indent="0">
              <a:buNone/>
            </a:pPr>
            <a:r>
              <a:rPr lang="en-US" sz="4400" dirty="0"/>
              <a:t>We live in a time when political polarization is dividing communities, including our churches. This isn’t just about politics—it’s about how we relate to one another, how we worship, and how we build community. One major trend is “de-churching,” where people, especially younger generations, are leaving traditional church settings. This reflects deeper changes in society and highlights the generational divides that shape our faith communities.</a:t>
            </a:r>
          </a:p>
        </p:txBody>
      </p:sp>
    </p:spTree>
    <p:extLst>
      <p:ext uri="{BB962C8B-B14F-4D97-AF65-F5344CB8AC3E}">
        <p14:creationId xmlns:p14="http://schemas.microsoft.com/office/powerpoint/2010/main" val="274711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3605-5D13-A567-DF5B-F7A352282C51}"/>
              </a:ext>
            </a:extLst>
          </p:cNvPr>
          <p:cNvSpPr>
            <a:spLocks noGrp="1"/>
          </p:cNvSpPr>
          <p:nvPr>
            <p:ph type="title"/>
          </p:nvPr>
        </p:nvSpPr>
        <p:spPr/>
        <p:txBody>
          <a:bodyPr/>
          <a:lstStyle/>
          <a:p>
            <a:pPr algn="ctr"/>
            <a:r>
              <a:rPr lang="en-US" dirty="0"/>
              <a:t>Network fragmentation or clustering</a:t>
            </a:r>
          </a:p>
        </p:txBody>
      </p:sp>
      <p:pic>
        <p:nvPicPr>
          <p:cNvPr id="4" name="Content Placeholder 4" descr="A stained glass of a person walking towards a group of people&#10;&#10;AI-generated content may be incorrect.">
            <a:extLst>
              <a:ext uri="{FF2B5EF4-FFF2-40B4-BE49-F238E27FC236}">
                <a16:creationId xmlns:a16="http://schemas.microsoft.com/office/drawing/2014/main" id="{3B5BCB0B-DD4F-928C-FD6C-9DA6895D1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013" y="1753610"/>
            <a:ext cx="4773973" cy="4773973"/>
          </a:xfrm>
          <a:prstGeom prst="rect">
            <a:avLst/>
          </a:prstGeom>
        </p:spPr>
      </p:pic>
    </p:spTree>
    <p:extLst>
      <p:ext uri="{BB962C8B-B14F-4D97-AF65-F5344CB8AC3E}">
        <p14:creationId xmlns:p14="http://schemas.microsoft.com/office/powerpoint/2010/main" val="22991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8F008-A57F-4F8E-78C3-017A0EA17055}"/>
              </a:ext>
            </a:extLst>
          </p:cNvPr>
          <p:cNvSpPr>
            <a:spLocks noGrp="1"/>
          </p:cNvSpPr>
          <p:nvPr>
            <p:ph idx="1"/>
          </p:nvPr>
        </p:nvSpPr>
        <p:spPr>
          <a:xfrm>
            <a:off x="332509" y="1122218"/>
            <a:ext cx="11499273" cy="5583383"/>
          </a:xfrm>
        </p:spPr>
        <p:txBody>
          <a:bodyPr>
            <a:normAutofit lnSpcReduction="10000"/>
          </a:bodyPr>
          <a:lstStyle/>
          <a:p>
            <a:pPr marL="0" indent="0">
              <a:buNone/>
            </a:pPr>
            <a:r>
              <a:rPr lang="en-US" sz="4400" dirty="0"/>
              <a:t>Sometimes, members leave the church in the model. This can happen if their emotional state stays low, if they stop attending for several weeks, or if their activity level drops. When people leave, they break all their social ties and disappear from the community. Over time, we see the network self-organize—often with more political clustering and more departures, especially when tolerance is low.</a:t>
            </a:r>
          </a:p>
        </p:txBody>
      </p:sp>
    </p:spTree>
    <p:extLst>
      <p:ext uri="{BB962C8B-B14F-4D97-AF65-F5344CB8AC3E}">
        <p14:creationId xmlns:p14="http://schemas.microsoft.com/office/powerpoint/2010/main" val="3199356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AI-generated content may be incorrect.">
            <a:extLst>
              <a:ext uri="{FF2B5EF4-FFF2-40B4-BE49-F238E27FC236}">
                <a16:creationId xmlns:a16="http://schemas.microsoft.com/office/drawing/2014/main" id="{0B7D4838-0040-6892-BB34-F211085E4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0" y="1056224"/>
            <a:ext cx="12248194" cy="5801776"/>
          </a:xfrm>
          <a:prstGeom prst="rect">
            <a:avLst/>
          </a:prstGeom>
        </p:spPr>
      </p:pic>
    </p:spTree>
    <p:extLst>
      <p:ext uri="{BB962C8B-B14F-4D97-AF65-F5344CB8AC3E}">
        <p14:creationId xmlns:p14="http://schemas.microsoft.com/office/powerpoint/2010/main" val="13167366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B25A0F-B5B7-C319-B2D0-CFEF0880A52B}"/>
              </a:ext>
            </a:extLst>
          </p:cNvPr>
          <p:cNvSpPr>
            <a:spLocks noGrp="1"/>
          </p:cNvSpPr>
          <p:nvPr>
            <p:ph idx="1"/>
          </p:nvPr>
        </p:nvSpPr>
        <p:spPr>
          <a:xfrm>
            <a:off x="346364" y="1227667"/>
            <a:ext cx="11526981" cy="5477934"/>
          </a:xfrm>
        </p:spPr>
        <p:txBody>
          <a:bodyPr>
            <a:normAutofit/>
          </a:bodyPr>
          <a:lstStyle/>
          <a:p>
            <a:pPr marL="0" indent="0">
              <a:buNone/>
            </a:pPr>
            <a:r>
              <a:rPr lang="en-US" sz="4000" dirty="0"/>
              <a:t>What do we learn from this model? First, strong social ties help buffer against polarization. When people have good friendships, they’re less likely to leave, even if there are political differences. High tolerance also reduces departures and helps maintain unity.</a:t>
            </a:r>
          </a:p>
        </p:txBody>
      </p:sp>
    </p:spTree>
    <p:extLst>
      <p:ext uri="{BB962C8B-B14F-4D97-AF65-F5344CB8AC3E}">
        <p14:creationId xmlns:p14="http://schemas.microsoft.com/office/powerpoint/2010/main" val="765810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67E414-5B17-8F20-4E29-805430F969DA}"/>
              </a:ext>
            </a:extLst>
          </p:cNvPr>
          <p:cNvSpPr>
            <a:spLocks noGrp="1"/>
          </p:cNvSpPr>
          <p:nvPr>
            <p:ph idx="1"/>
          </p:nvPr>
        </p:nvSpPr>
        <p:spPr>
          <a:xfrm>
            <a:off x="346364" y="1324649"/>
            <a:ext cx="11610109" cy="5283970"/>
          </a:xfrm>
        </p:spPr>
        <p:txBody>
          <a:bodyPr>
            <a:normAutofit/>
          </a:bodyPr>
          <a:lstStyle/>
          <a:p>
            <a:pPr marL="0" indent="0">
              <a:buNone/>
            </a:pPr>
            <a:r>
              <a:rPr lang="en-US" sz="4800" dirty="0"/>
              <a:t>The size of the community and its initial diversity affect how stable it is. Most importantly, the model lets us test interventions—like increasing tolerance or strengthening friendships—to see what might work in real life.</a:t>
            </a:r>
          </a:p>
        </p:txBody>
      </p:sp>
    </p:spTree>
    <p:extLst>
      <p:ext uri="{BB962C8B-B14F-4D97-AF65-F5344CB8AC3E}">
        <p14:creationId xmlns:p14="http://schemas.microsoft.com/office/powerpoint/2010/main" val="3845018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B5B0-942E-F5CB-F17A-D9B6341D0BB0}"/>
              </a:ext>
            </a:extLst>
          </p:cNvPr>
          <p:cNvSpPr>
            <a:spLocks noGrp="1"/>
          </p:cNvSpPr>
          <p:nvPr>
            <p:ph type="title"/>
          </p:nvPr>
        </p:nvSpPr>
        <p:spPr/>
        <p:txBody>
          <a:bodyPr/>
          <a:lstStyle/>
          <a:p>
            <a:pPr algn="ctr"/>
            <a:r>
              <a:rPr lang="en-US" dirty="0"/>
              <a:t>Limitations and the future of the model</a:t>
            </a:r>
          </a:p>
        </p:txBody>
      </p:sp>
      <p:pic>
        <p:nvPicPr>
          <p:cNvPr id="5" name="Content Placeholder 4" descr="A stained glass window with a person and a child&#10;&#10;AI-generated content may be incorrect.">
            <a:extLst>
              <a:ext uri="{FF2B5EF4-FFF2-40B4-BE49-F238E27FC236}">
                <a16:creationId xmlns:a16="http://schemas.microsoft.com/office/drawing/2014/main" id="{E94151B4-3D41-D2F1-F03E-31F4F878DC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3746" y="1941730"/>
            <a:ext cx="4209688" cy="4209688"/>
          </a:xfrm>
        </p:spPr>
      </p:pic>
    </p:spTree>
    <p:extLst>
      <p:ext uri="{BB962C8B-B14F-4D97-AF65-F5344CB8AC3E}">
        <p14:creationId xmlns:p14="http://schemas.microsoft.com/office/powerpoint/2010/main" val="36078452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B30EF-7DE3-FA4D-5B88-518DBAF649E7}"/>
              </a:ext>
            </a:extLst>
          </p:cNvPr>
          <p:cNvSpPr>
            <a:spLocks noGrp="1"/>
          </p:cNvSpPr>
          <p:nvPr>
            <p:ph idx="1"/>
          </p:nvPr>
        </p:nvSpPr>
        <p:spPr>
          <a:xfrm>
            <a:off x="304800" y="1283085"/>
            <a:ext cx="11707091" cy="5367098"/>
          </a:xfrm>
        </p:spPr>
        <p:txBody>
          <a:bodyPr>
            <a:normAutofit lnSpcReduction="10000"/>
          </a:bodyPr>
          <a:lstStyle/>
          <a:p>
            <a:pPr marL="0" indent="0">
              <a:buNone/>
            </a:pPr>
            <a:r>
              <a:rPr lang="en-US" sz="4800" dirty="0"/>
              <a:t>Of course, this model is a simplification. It doesn’t include theology, leadership, or outside events that affect church life. In the future, I hope to add features like leadership effects, belief change, and interactions between multiple communities. Even so, the model gives us a useful framework for thinking about polarization in churches.</a:t>
            </a:r>
          </a:p>
        </p:txBody>
      </p:sp>
    </p:spTree>
    <p:extLst>
      <p:ext uri="{BB962C8B-B14F-4D97-AF65-F5344CB8AC3E}">
        <p14:creationId xmlns:p14="http://schemas.microsoft.com/office/powerpoint/2010/main" val="1117321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alking into a church&#10;&#10;AI-generated content may be incorrect.">
            <a:extLst>
              <a:ext uri="{FF2B5EF4-FFF2-40B4-BE49-F238E27FC236}">
                <a16:creationId xmlns:a16="http://schemas.microsoft.com/office/drawing/2014/main" id="{BEB70F69-D5C0-4F4E-C9C9-B03C3167CE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0291" y="1235148"/>
            <a:ext cx="5462442" cy="5462442"/>
          </a:xfrm>
        </p:spPr>
      </p:pic>
    </p:spTree>
    <p:extLst>
      <p:ext uri="{BB962C8B-B14F-4D97-AF65-F5344CB8AC3E}">
        <p14:creationId xmlns:p14="http://schemas.microsoft.com/office/powerpoint/2010/main" val="4257182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3206F-5CA3-90A6-A66E-993646FDF090}"/>
              </a:ext>
            </a:extLst>
          </p:cNvPr>
          <p:cNvSpPr>
            <a:spLocks noGrp="1"/>
          </p:cNvSpPr>
          <p:nvPr>
            <p:ph idx="1"/>
          </p:nvPr>
        </p:nvSpPr>
        <p:spPr>
          <a:xfrm>
            <a:off x="346364" y="1227667"/>
            <a:ext cx="11554691" cy="5477934"/>
          </a:xfrm>
        </p:spPr>
        <p:txBody>
          <a:bodyPr>
            <a:normAutofit/>
          </a:bodyPr>
          <a:lstStyle/>
          <a:p>
            <a:pPr marL="0" indent="0">
              <a:buNone/>
            </a:pPr>
            <a:r>
              <a:rPr lang="en-US" sz="4400" dirty="0"/>
              <a:t>To sum up: polarization in churches emerges from the interaction of individual psychology, social networks, and community dynamics. Computational modeling helps us bridge theory and practice, offering insights for building unity in diverse communities. I hope this work inspires new conversations and practical steps toward healing divisions in our churches.</a:t>
            </a:r>
          </a:p>
        </p:txBody>
      </p:sp>
    </p:spTree>
    <p:extLst>
      <p:ext uri="{BB962C8B-B14F-4D97-AF65-F5344CB8AC3E}">
        <p14:creationId xmlns:p14="http://schemas.microsoft.com/office/powerpoint/2010/main" val="1577075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D71541-3269-2412-A2E8-D726574EC430}"/>
              </a:ext>
            </a:extLst>
          </p:cNvPr>
          <p:cNvSpPr>
            <a:spLocks noGrp="1"/>
          </p:cNvSpPr>
          <p:nvPr>
            <p:ph idx="1"/>
          </p:nvPr>
        </p:nvSpPr>
        <p:spPr/>
        <p:txBody>
          <a:bodyPr>
            <a:normAutofit/>
          </a:bodyPr>
          <a:lstStyle/>
          <a:p>
            <a:pPr marL="0" indent="0">
              <a:buNone/>
            </a:pPr>
            <a:r>
              <a:rPr lang="en-US" sz="6000" dirty="0"/>
              <a:t>Thank you for your attention. I’m happy to take questions or discuss the model further.</a:t>
            </a:r>
          </a:p>
        </p:txBody>
      </p:sp>
    </p:spTree>
    <p:extLst>
      <p:ext uri="{BB962C8B-B14F-4D97-AF65-F5344CB8AC3E}">
        <p14:creationId xmlns:p14="http://schemas.microsoft.com/office/powerpoint/2010/main" val="1865867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tained glass windows of two people&#10;&#10;AI-generated content may be incorrect.">
            <a:extLst>
              <a:ext uri="{FF2B5EF4-FFF2-40B4-BE49-F238E27FC236}">
                <a16:creationId xmlns:a16="http://schemas.microsoft.com/office/drawing/2014/main" id="{5FB4FFB5-ED20-C0BA-DD90-58393F1B58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5150" y="1212270"/>
            <a:ext cx="3569951" cy="5354927"/>
          </a:xfrm>
        </p:spPr>
      </p:pic>
      <p:pic>
        <p:nvPicPr>
          <p:cNvPr id="1026" name="Picture 2" descr="The Multigenerational Church Crisis: Why We Don't Understand Each Other and How to Unite in Mission [Book]">
            <a:extLst>
              <a:ext uri="{FF2B5EF4-FFF2-40B4-BE49-F238E27FC236}">
                <a16:creationId xmlns:a16="http://schemas.microsoft.com/office/drawing/2014/main" id="{EB815D99-99E1-0B71-E1D0-E94E9C2A4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980" y="1371599"/>
            <a:ext cx="3360870" cy="5043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75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215B7-1D1E-F56D-1899-8C310FDB59A9}"/>
              </a:ext>
            </a:extLst>
          </p:cNvPr>
          <p:cNvSpPr>
            <a:spLocks noGrp="1"/>
          </p:cNvSpPr>
          <p:nvPr>
            <p:ph type="title"/>
          </p:nvPr>
        </p:nvSpPr>
        <p:spPr/>
        <p:txBody>
          <a:bodyPr/>
          <a:lstStyle/>
          <a:p>
            <a:r>
              <a:rPr lang="en-US" dirty="0"/>
              <a:t>Contact</a:t>
            </a:r>
          </a:p>
        </p:txBody>
      </p:sp>
      <p:pic>
        <p:nvPicPr>
          <p:cNvPr id="8" name="Picture Placeholder 7" descr="A question mark in a stained glass window&#10;&#10;AI-generated content may be incorrect.">
            <a:extLst>
              <a:ext uri="{FF2B5EF4-FFF2-40B4-BE49-F238E27FC236}">
                <a16:creationId xmlns:a16="http://schemas.microsoft.com/office/drawing/2014/main" id="{2E710EFB-437B-636E-8A69-BBAB8FC1BD30}"/>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88" r="-955"/>
          <a:stretch>
            <a:fillRect/>
          </a:stretch>
        </p:blipFill>
        <p:spPr>
          <a:xfrm>
            <a:off x="7072127" y="1600200"/>
            <a:ext cx="4655746" cy="4572000"/>
          </a:xfrm>
          <a:prstGeom prst="roundRect">
            <a:avLst>
              <a:gd name="adj" fmla="val 0"/>
            </a:avLst>
          </a:prstGeom>
        </p:spPr>
      </p:pic>
      <p:sp>
        <p:nvSpPr>
          <p:cNvPr id="6" name="Text Placeholder 5">
            <a:extLst>
              <a:ext uri="{FF2B5EF4-FFF2-40B4-BE49-F238E27FC236}">
                <a16:creationId xmlns:a16="http://schemas.microsoft.com/office/drawing/2014/main" id="{40FF207E-A7A3-41FF-B835-48A521BAA423}"/>
              </a:ext>
            </a:extLst>
          </p:cNvPr>
          <p:cNvSpPr>
            <a:spLocks noGrp="1"/>
          </p:cNvSpPr>
          <p:nvPr>
            <p:ph type="body" sz="half" idx="2"/>
          </p:nvPr>
        </p:nvSpPr>
        <p:spPr/>
        <p:txBody>
          <a:bodyPr>
            <a:normAutofit/>
          </a:bodyPr>
          <a:lstStyle/>
          <a:p>
            <a:r>
              <a:rPr lang="en-US" sz="2800" dirty="0" err="1"/>
              <a:t>ericaraujo.com</a:t>
            </a:r>
            <a:endParaRPr lang="en-US" sz="2800" dirty="0"/>
          </a:p>
          <a:p>
            <a:r>
              <a:rPr lang="en-US" sz="2800" dirty="0" err="1"/>
              <a:t>eric.araujo@calvin.edu</a:t>
            </a:r>
            <a:endParaRPr lang="en-US" sz="2800" dirty="0"/>
          </a:p>
        </p:txBody>
      </p:sp>
    </p:spTree>
    <p:extLst>
      <p:ext uri="{BB962C8B-B14F-4D97-AF65-F5344CB8AC3E}">
        <p14:creationId xmlns:p14="http://schemas.microsoft.com/office/powerpoint/2010/main" val="30071423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5D35-5103-0D15-6113-3D8475F3F4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5EB51-D60D-1E6B-1041-01826AAB88C5}"/>
              </a:ext>
            </a:extLst>
          </p:cNvPr>
          <p:cNvSpPr>
            <a:spLocks noGrp="1"/>
          </p:cNvSpPr>
          <p:nvPr>
            <p:ph idx="1"/>
          </p:nvPr>
        </p:nvSpPr>
        <p:spPr>
          <a:xfrm>
            <a:off x="138545" y="1052945"/>
            <a:ext cx="11776364" cy="5805055"/>
          </a:xfrm>
        </p:spPr>
        <p:txBody>
          <a:bodyPr>
            <a:normAutofit/>
          </a:bodyPr>
          <a:lstStyle/>
          <a:p>
            <a:pPr marL="0" indent="0">
              <a:buNone/>
            </a:pPr>
            <a:r>
              <a:rPr lang="en-US" sz="4000" dirty="0"/>
              <a:t>Bryan Chapell, in his book </a:t>
            </a:r>
            <a:r>
              <a:rPr lang="en-US" sz="4000" b="1" i="1" dirty="0"/>
              <a:t>The Multigenerational Church Crisis</a:t>
            </a:r>
            <a:r>
              <a:rPr lang="en-US" sz="4000" dirty="0"/>
              <a:t>, emphasizes the importance of understanding the perspectives and experiences of different age groups to foster unity and collaboration within congregations. He also points out that the de-churching process is not exclusive to younger generations, but also affects older generations, leading to a complex interplay of beliefs and practices within the church community.</a:t>
            </a:r>
          </a:p>
        </p:txBody>
      </p:sp>
    </p:spTree>
    <p:extLst>
      <p:ext uri="{BB962C8B-B14F-4D97-AF65-F5344CB8AC3E}">
        <p14:creationId xmlns:p14="http://schemas.microsoft.com/office/powerpoint/2010/main" val="1035518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46AD-F12C-FB83-B864-B061CF3233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741EF-CF5A-92C7-96D7-E580F60DEC69}"/>
              </a:ext>
            </a:extLst>
          </p:cNvPr>
          <p:cNvSpPr>
            <a:spLocks noGrp="1"/>
          </p:cNvSpPr>
          <p:nvPr>
            <p:ph idx="1"/>
          </p:nvPr>
        </p:nvSpPr>
        <p:spPr>
          <a:xfrm>
            <a:off x="138545" y="1052945"/>
            <a:ext cx="11776364" cy="5805055"/>
          </a:xfrm>
        </p:spPr>
        <p:txBody>
          <a:bodyPr>
            <a:normAutofit/>
          </a:bodyPr>
          <a:lstStyle/>
          <a:p>
            <a:pPr marL="0" indent="0">
              <a:buNone/>
            </a:pPr>
            <a:r>
              <a:rPr lang="en-US" sz="6000" dirty="0"/>
              <a:t>Let’s look at some of the key differences between generations that contribute to polarization:</a:t>
            </a:r>
          </a:p>
        </p:txBody>
      </p:sp>
    </p:spTree>
    <p:extLst>
      <p:ext uri="{BB962C8B-B14F-4D97-AF65-F5344CB8AC3E}">
        <p14:creationId xmlns:p14="http://schemas.microsoft.com/office/powerpoint/2010/main" val="3320558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B3F7961-067A-E471-1718-DF18BCDCB11A}"/>
              </a:ext>
            </a:extLst>
          </p:cNvPr>
          <p:cNvGraphicFramePr>
            <a:graphicFrameLocks noGrp="1"/>
          </p:cNvGraphicFramePr>
          <p:nvPr>
            <p:ph idx="1"/>
            <p:extLst>
              <p:ext uri="{D42A27DB-BD31-4B8C-83A1-F6EECF244321}">
                <p14:modId xmlns:p14="http://schemas.microsoft.com/office/powerpoint/2010/main" val="2805910495"/>
              </p:ext>
            </p:extLst>
          </p:nvPr>
        </p:nvGraphicFramePr>
        <p:xfrm>
          <a:off x="1030288" y="1324120"/>
          <a:ext cx="10131423" cy="5181600"/>
        </p:xfrm>
        <a:graphic>
          <a:graphicData uri="http://schemas.openxmlformats.org/drawingml/2006/table">
            <a:tbl>
              <a:tblPr firstRow="1" bandRow="1">
                <a:tableStyleId>{5C22544A-7EE6-4342-B048-85BDC9FD1C3A}</a:tableStyleId>
              </a:tblPr>
              <a:tblGrid>
                <a:gridCol w="1572491">
                  <a:extLst>
                    <a:ext uri="{9D8B030D-6E8A-4147-A177-3AD203B41FA5}">
                      <a16:colId xmlns:a16="http://schemas.microsoft.com/office/drawing/2014/main" val="3276627470"/>
                    </a:ext>
                  </a:extLst>
                </a:gridCol>
                <a:gridCol w="4100945">
                  <a:extLst>
                    <a:ext uri="{9D8B030D-6E8A-4147-A177-3AD203B41FA5}">
                      <a16:colId xmlns:a16="http://schemas.microsoft.com/office/drawing/2014/main" val="2567250946"/>
                    </a:ext>
                  </a:extLst>
                </a:gridCol>
                <a:gridCol w="4457987">
                  <a:extLst>
                    <a:ext uri="{9D8B030D-6E8A-4147-A177-3AD203B41FA5}">
                      <a16:colId xmlns:a16="http://schemas.microsoft.com/office/drawing/2014/main" val="2280233705"/>
                    </a:ext>
                  </a:extLst>
                </a:gridCol>
              </a:tblGrid>
              <a:tr h="370840">
                <a:tc>
                  <a:txBody>
                    <a:bodyPr/>
                    <a:lstStyle/>
                    <a:p>
                      <a:pPr>
                        <a:buNone/>
                      </a:pPr>
                      <a:r>
                        <a:rPr lang="en-US" sz="2000" dirty="0">
                          <a:effectLst/>
                        </a:rPr>
                        <a:t>Aspect</a:t>
                      </a:r>
                    </a:p>
                  </a:txBody>
                  <a:tcPr marL="57150" marR="57150" marT="38100" marB="38100" anchor="ctr"/>
                </a:tc>
                <a:tc>
                  <a:txBody>
                    <a:bodyPr/>
                    <a:lstStyle/>
                    <a:p>
                      <a:pPr>
                        <a:buNone/>
                      </a:pPr>
                      <a:r>
                        <a:rPr lang="en-US" sz="2000">
                          <a:effectLst/>
                        </a:rPr>
                        <a:t>Older Generation (Fifties and Older)</a:t>
                      </a:r>
                    </a:p>
                  </a:txBody>
                  <a:tcPr marL="57150" marR="57150" marT="38100" marB="38100" anchor="ctr"/>
                </a:tc>
                <a:tc>
                  <a:txBody>
                    <a:bodyPr/>
                    <a:lstStyle/>
                    <a:p>
                      <a:pPr>
                        <a:buNone/>
                      </a:pPr>
                      <a:r>
                        <a:rPr lang="en-US" sz="2000">
                          <a:effectLst/>
                        </a:rPr>
                        <a:t>Younger Generation (Forties and Younger)</a:t>
                      </a:r>
                    </a:p>
                  </a:txBody>
                  <a:tcPr marL="57150" marR="57150" marT="38100" marB="38100" anchor="ctr"/>
                </a:tc>
                <a:extLst>
                  <a:ext uri="{0D108BD9-81ED-4DB2-BD59-A6C34878D82A}">
                    <a16:rowId xmlns:a16="http://schemas.microsoft.com/office/drawing/2014/main" val="580859827"/>
                  </a:ext>
                </a:extLst>
              </a:tr>
              <a:tr h="370840">
                <a:tc>
                  <a:txBody>
                    <a:bodyPr/>
                    <a:lstStyle/>
                    <a:p>
                      <a:pPr>
                        <a:buNone/>
                      </a:pPr>
                      <a:r>
                        <a:rPr lang="en-US" sz="2000">
                          <a:effectLst/>
                        </a:rPr>
                        <a:t>Perception</a:t>
                      </a:r>
                    </a:p>
                  </a:txBody>
                  <a:tcPr marL="57150" marR="57150" marT="38100" marB="38100" anchor="ctr"/>
                </a:tc>
                <a:tc>
                  <a:txBody>
                    <a:bodyPr/>
                    <a:lstStyle/>
                    <a:p>
                      <a:pPr>
                        <a:buNone/>
                      </a:pPr>
                      <a:r>
                        <a:rPr lang="en-US" sz="2000">
                          <a:effectLst/>
                        </a:rPr>
                        <a:t>"We are (were) a majority"</a:t>
                      </a:r>
                    </a:p>
                  </a:txBody>
                  <a:tcPr marL="57150" marR="57150" marT="38100" marB="38100" anchor="ctr"/>
                </a:tc>
                <a:tc>
                  <a:txBody>
                    <a:bodyPr/>
                    <a:lstStyle/>
                    <a:p>
                      <a:pPr>
                        <a:buNone/>
                      </a:pPr>
                      <a:r>
                        <a:rPr lang="en-US" sz="2000">
                          <a:effectLst/>
                        </a:rPr>
                        <a:t>"We are a minority"</a:t>
                      </a:r>
                    </a:p>
                  </a:txBody>
                  <a:tcPr marL="57150" marR="57150" marT="38100" marB="38100" anchor="ctr"/>
                </a:tc>
                <a:extLst>
                  <a:ext uri="{0D108BD9-81ED-4DB2-BD59-A6C34878D82A}">
                    <a16:rowId xmlns:a16="http://schemas.microsoft.com/office/drawing/2014/main" val="1890399652"/>
                  </a:ext>
                </a:extLst>
              </a:tr>
              <a:tr h="370840">
                <a:tc>
                  <a:txBody>
                    <a:bodyPr/>
                    <a:lstStyle/>
                    <a:p>
                      <a:pPr>
                        <a:buNone/>
                      </a:pPr>
                      <a:r>
                        <a:rPr lang="en-US" sz="2000">
                          <a:effectLst/>
                        </a:rPr>
                        <a:t>Mission</a:t>
                      </a:r>
                    </a:p>
                  </a:txBody>
                  <a:tcPr marL="57150" marR="57150" marT="38100" marB="38100" anchor="ctr"/>
                </a:tc>
                <a:tc>
                  <a:txBody>
                    <a:bodyPr/>
                    <a:lstStyle/>
                    <a:p>
                      <a:pPr>
                        <a:buNone/>
                      </a:pPr>
                      <a:r>
                        <a:rPr lang="en-US" sz="2000">
                          <a:effectLst/>
                        </a:rPr>
                        <a:t>Take control of culture</a:t>
                      </a:r>
                    </a:p>
                  </a:txBody>
                  <a:tcPr marL="57150" marR="57150" marT="38100" marB="38100" anchor="ctr"/>
                </a:tc>
                <a:tc>
                  <a:txBody>
                    <a:bodyPr/>
                    <a:lstStyle/>
                    <a:p>
                      <a:pPr>
                        <a:buNone/>
                      </a:pPr>
                      <a:r>
                        <a:rPr lang="en-US" sz="2000">
                          <a:effectLst/>
                        </a:rPr>
                        <a:t>Make credible our faith</a:t>
                      </a:r>
                    </a:p>
                  </a:txBody>
                  <a:tcPr marL="57150" marR="57150" marT="38100" marB="38100" anchor="ctr"/>
                </a:tc>
                <a:extLst>
                  <a:ext uri="{0D108BD9-81ED-4DB2-BD59-A6C34878D82A}">
                    <a16:rowId xmlns:a16="http://schemas.microsoft.com/office/drawing/2014/main" val="690462715"/>
                  </a:ext>
                </a:extLst>
              </a:tr>
              <a:tr h="370840">
                <a:tc>
                  <a:txBody>
                    <a:bodyPr/>
                    <a:lstStyle/>
                    <a:p>
                      <a:pPr>
                        <a:buNone/>
                      </a:pPr>
                      <a:r>
                        <a:rPr lang="en-US" sz="2000" dirty="0">
                          <a:effectLst/>
                        </a:rPr>
                        <a:t>Means</a:t>
                      </a:r>
                    </a:p>
                  </a:txBody>
                  <a:tcPr marL="57150" marR="57150" marT="38100" marB="38100" anchor="ctr"/>
                </a:tc>
                <a:tc>
                  <a:txBody>
                    <a:bodyPr/>
                    <a:lstStyle/>
                    <a:p>
                      <a:pPr>
                        <a:buNone/>
                      </a:pPr>
                      <a:r>
                        <a:rPr lang="en-US" sz="2000" dirty="0">
                          <a:effectLst/>
                        </a:rPr>
                        <a:t>Bring a halt to:</a:t>
                      </a:r>
                    </a:p>
                    <a:p>
                      <a:pPr marL="342900" indent="-342900">
                        <a:buAutoNum type="arabicParenBoth"/>
                      </a:pPr>
                      <a:r>
                        <a:rPr lang="en-US" sz="2000" dirty="0">
                          <a:effectLst/>
                        </a:rPr>
                        <a:t>abortion </a:t>
                      </a:r>
                    </a:p>
                    <a:p>
                      <a:pPr marL="342900" indent="-342900">
                        <a:buAutoNum type="arabicParenBoth"/>
                      </a:pPr>
                      <a:r>
                        <a:rPr lang="en-US" sz="2000" dirty="0">
                          <a:effectLst/>
                        </a:rPr>
                        <a:t>homosexual agenda</a:t>
                      </a:r>
                    </a:p>
                    <a:p>
                      <a:pPr marL="342900" indent="-342900">
                        <a:buAutoNum type="arabicParenBoth"/>
                      </a:pPr>
                      <a:endParaRPr lang="en-US" sz="2000" dirty="0">
                        <a:effectLst/>
                      </a:endParaRPr>
                    </a:p>
                    <a:p>
                      <a:pPr marL="342900" indent="-342900">
                        <a:buAutoNum type="arabicParenBoth"/>
                      </a:pPr>
                      <a:r>
                        <a:rPr lang="en-US" sz="2000" dirty="0">
                          <a:effectLst/>
                        </a:rPr>
                        <a:t>Pornography</a:t>
                      </a:r>
                    </a:p>
                    <a:p>
                      <a:pPr marL="342900" indent="-342900">
                        <a:buAutoNum type="arabicParenBoth"/>
                      </a:pPr>
                      <a:endParaRPr lang="en-US" sz="2000" dirty="0">
                        <a:effectLst/>
                      </a:endParaRPr>
                    </a:p>
                    <a:p>
                      <a:pPr marL="342900" indent="-342900">
                        <a:buAutoNum type="arabicParenBoth"/>
                      </a:pPr>
                      <a:r>
                        <a:rPr lang="en-US" sz="2000" dirty="0">
                          <a:effectLst/>
                        </a:rPr>
                        <a:t>illegal drugs</a:t>
                      </a:r>
                    </a:p>
                    <a:p>
                      <a:pPr marL="342900" indent="-342900">
                        <a:buAutoNum type="arabicParenBoth"/>
                      </a:pPr>
                      <a:endParaRPr lang="en-US" sz="2000" dirty="0">
                        <a:effectLst/>
                      </a:endParaRPr>
                    </a:p>
                    <a:p>
                      <a:pPr marL="342900" indent="-342900">
                        <a:buAutoNum type="arabicParenBoth"/>
                      </a:pPr>
                      <a:r>
                        <a:rPr lang="en-US" sz="2000" dirty="0">
                          <a:effectLst/>
                        </a:rPr>
                        <a:t>Gambling</a:t>
                      </a:r>
                    </a:p>
                    <a:p>
                      <a:pPr marL="342900" indent="-342900">
                        <a:buAutoNum type="arabicParenBoth"/>
                      </a:pPr>
                      <a:r>
                        <a:rPr lang="en-US" sz="2000" dirty="0">
                          <a:effectLst/>
                        </a:rPr>
                        <a:t>green movement</a:t>
                      </a:r>
                    </a:p>
                    <a:p>
                      <a:pPr marL="342900" indent="-342900">
                        <a:buAutoNum type="arabicParenBoth"/>
                      </a:pPr>
                      <a:r>
                        <a:rPr lang="en-US" sz="2000" dirty="0">
                          <a:effectLst/>
                        </a:rPr>
                        <a:t>illegal immigration</a:t>
                      </a:r>
                    </a:p>
                    <a:p>
                      <a:pPr marL="342900" indent="-342900">
                        <a:buAutoNum type="arabicParenBoth"/>
                      </a:pPr>
                      <a:r>
                        <a:rPr lang="en-US" sz="2000" dirty="0">
                          <a:effectLst/>
                        </a:rPr>
                        <a:t>racial discrimination</a:t>
                      </a:r>
                    </a:p>
                  </a:txBody>
                  <a:tcPr marL="57150" marR="57150" marT="38100" marB="38100"/>
                </a:tc>
                <a:tc>
                  <a:txBody>
                    <a:bodyPr/>
                    <a:lstStyle/>
                    <a:p>
                      <a:pPr>
                        <a:buNone/>
                      </a:pPr>
                      <a:r>
                        <a:rPr lang="en-US" sz="2000" dirty="0">
                          <a:effectLst/>
                        </a:rPr>
                        <a:t>Help with:</a:t>
                      </a:r>
                    </a:p>
                    <a:p>
                      <a:pPr marL="342900" indent="-342900">
                        <a:buAutoNum type="arabicParenBoth"/>
                      </a:pPr>
                      <a:r>
                        <a:rPr lang="en-US" sz="2000" dirty="0">
                          <a:effectLst/>
                        </a:rPr>
                        <a:t>adoption and foster care</a:t>
                      </a:r>
                    </a:p>
                    <a:p>
                      <a:pPr marL="342900" indent="-342900">
                        <a:buAutoNum type="arabicParenBoth"/>
                      </a:pPr>
                      <a:r>
                        <a:rPr lang="en-US" sz="2000" dirty="0">
                          <a:effectLst/>
                        </a:rPr>
                        <a:t>care for and witness to LGBTQ+ persons</a:t>
                      </a:r>
                    </a:p>
                    <a:p>
                      <a:pPr marL="342900" indent="-342900">
                        <a:buAutoNum type="arabicParenBoth"/>
                      </a:pPr>
                      <a:r>
                        <a:rPr lang="en-US" sz="2000" dirty="0">
                          <a:effectLst/>
                        </a:rPr>
                        <a:t>liberating victims of sex trafficking and sex addiction</a:t>
                      </a:r>
                    </a:p>
                    <a:p>
                      <a:pPr marL="342900" indent="-342900">
                        <a:buAutoNum type="arabicParenBoth"/>
                      </a:pPr>
                      <a:r>
                        <a:rPr lang="en-US" sz="2000" dirty="0">
                          <a:effectLst/>
                        </a:rPr>
                        <a:t>substance addiction counseling and rescue</a:t>
                      </a:r>
                    </a:p>
                    <a:p>
                      <a:pPr marL="342900" indent="-342900">
                        <a:buAutoNum type="arabicParenBoth"/>
                      </a:pPr>
                      <a:r>
                        <a:rPr lang="en-US" sz="2000" dirty="0">
                          <a:effectLst/>
                        </a:rPr>
                        <a:t>gaming and gambling addictions</a:t>
                      </a:r>
                    </a:p>
                    <a:p>
                      <a:pPr marL="342900" indent="-342900">
                        <a:buAutoNum type="arabicParenBoth"/>
                      </a:pPr>
                      <a:r>
                        <a:rPr lang="en-US" sz="2000" dirty="0">
                          <a:effectLst/>
                        </a:rPr>
                        <a:t>creation care</a:t>
                      </a:r>
                    </a:p>
                    <a:p>
                      <a:pPr marL="342900" indent="-342900">
                        <a:buAutoNum type="arabicParenBoth"/>
                      </a:pPr>
                      <a:r>
                        <a:rPr lang="en-US" sz="2000" dirty="0">
                          <a:effectLst/>
                        </a:rPr>
                        <a:t>refugee compassion and care</a:t>
                      </a:r>
                    </a:p>
                    <a:p>
                      <a:pPr marL="342900" indent="-342900">
                        <a:buAutoNum type="arabicParenBoth"/>
                      </a:pPr>
                      <a:r>
                        <a:rPr lang="en-US" sz="2000" dirty="0">
                          <a:effectLst/>
                        </a:rPr>
                        <a:t>racial reconciliation and justice</a:t>
                      </a:r>
                    </a:p>
                  </a:txBody>
                  <a:tcPr marL="57150" marR="57150" marT="38100" marB="38100"/>
                </a:tc>
                <a:extLst>
                  <a:ext uri="{0D108BD9-81ED-4DB2-BD59-A6C34878D82A}">
                    <a16:rowId xmlns:a16="http://schemas.microsoft.com/office/drawing/2014/main" val="2681467643"/>
                  </a:ext>
                </a:extLst>
              </a:tr>
            </a:tbl>
          </a:graphicData>
        </a:graphic>
      </p:graphicFrame>
    </p:spTree>
    <p:extLst>
      <p:ext uri="{BB962C8B-B14F-4D97-AF65-F5344CB8AC3E}">
        <p14:creationId xmlns:p14="http://schemas.microsoft.com/office/powerpoint/2010/main" val="100813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0A820-529E-CD56-1A25-0C157CBB223E}"/>
              </a:ext>
            </a:extLst>
          </p:cNvPr>
          <p:cNvSpPr>
            <a:spLocks noGrp="1"/>
          </p:cNvSpPr>
          <p:nvPr>
            <p:ph idx="1"/>
          </p:nvPr>
        </p:nvSpPr>
        <p:spPr>
          <a:xfrm>
            <a:off x="225427" y="1296940"/>
            <a:ext cx="11786464" cy="5339388"/>
          </a:xfrm>
        </p:spPr>
        <p:txBody>
          <a:bodyPr>
            <a:normAutofit fontScale="92500" lnSpcReduction="10000"/>
          </a:bodyPr>
          <a:lstStyle/>
          <a:p>
            <a:pPr marL="0" indent="0">
              <a:buNone/>
            </a:pPr>
            <a:r>
              <a:rPr lang="en-US" sz="4800" dirty="0"/>
              <a:t>Even though recent research has shown that the church decline stabilized in the last years, it also shows a division and a preference for different types of churches based on demographic factors such as age, gender, and political affiliation. This division is particularly pronounced among younger generations, who are more likely to seek out churches that align with their values and beliefs.</a:t>
            </a:r>
          </a:p>
          <a:p>
            <a:endParaRPr lang="en-US" sz="4800" dirty="0"/>
          </a:p>
        </p:txBody>
      </p:sp>
    </p:spTree>
    <p:extLst>
      <p:ext uri="{BB962C8B-B14F-4D97-AF65-F5344CB8AC3E}">
        <p14:creationId xmlns:p14="http://schemas.microsoft.com/office/powerpoint/2010/main" val="30253544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Celestial</Template>
  <TotalTime>2324</TotalTime>
  <Words>1734</Words>
  <Application>Microsoft Macintosh PowerPoint</Application>
  <PresentationFormat>Widescreen</PresentationFormat>
  <Paragraphs>107</Paragraphs>
  <Slides>50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Aptos</vt:lpstr>
      <vt:lpstr>Arial</vt:lpstr>
      <vt:lpstr>Calibri</vt:lpstr>
      <vt:lpstr>Calibri Light</vt:lpstr>
      <vt:lpstr>Celestial</vt:lpstr>
      <vt:lpstr>Behavioral Insights into Political Polarization in Christian Communities through Computational Modeling</vt:lpstr>
      <vt:lpstr>PowerPoint Presentation</vt:lpstr>
      <vt:lpstr>Why study polarization in Christian communities?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of the model</vt:lpstr>
      <vt:lpstr>PowerPoint Presentation</vt:lpstr>
      <vt:lpstr>Network fragmentation or clustering</vt:lpstr>
      <vt:lpstr>PowerPoint Presentation</vt:lpstr>
      <vt:lpstr>PowerPoint Presentation</vt:lpstr>
      <vt:lpstr>PowerPoint Presentation</vt:lpstr>
      <vt:lpstr>PowerPoint Presentation</vt:lpstr>
      <vt:lpstr>Limitations and the future of the model</vt:lpstr>
      <vt:lpstr>PowerPoint Presentation</vt:lpstr>
      <vt:lpstr>PowerPoint Presentation</vt:lpstr>
      <vt:lpstr>PowerPoint Presentation</vt:lpstr>
      <vt:lpstr>PowerPoint Presentation</vt:lpstr>
      <vt:lpstr>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ASA 2023</dc:title>
  <dc:creator>Lyn Berg</dc:creator>
  <cp:lastModifiedBy>Eric Araújo</cp:lastModifiedBy>
  <cp:revision>19</cp:revision>
  <dcterms:created xsi:type="dcterms:W3CDTF">2023-06-26T15:28:30Z</dcterms:created>
  <dcterms:modified xsi:type="dcterms:W3CDTF">2025-07-19T19:08:37Z</dcterms:modified>
</cp:coreProperties>
</file>